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78" r:id="rId3"/>
    <p:sldId id="268" r:id="rId4"/>
    <p:sldId id="257" r:id="rId5"/>
    <p:sldId id="262" r:id="rId6"/>
    <p:sldId id="259" r:id="rId7"/>
    <p:sldId id="260" r:id="rId8"/>
    <p:sldId id="258" r:id="rId9"/>
    <p:sldId id="261" r:id="rId10"/>
    <p:sldId id="263" r:id="rId11"/>
    <p:sldId id="264" r:id="rId12"/>
    <p:sldId id="276" r:id="rId13"/>
    <p:sldId id="277" r:id="rId14"/>
    <p:sldId id="265" r:id="rId15"/>
    <p:sldId id="266" r:id="rId16"/>
    <p:sldId id="267" r:id="rId17"/>
    <p:sldId id="274" r:id="rId18"/>
    <p:sldId id="269" r:id="rId19"/>
    <p:sldId id="270" r:id="rId20"/>
    <p:sldId id="271" r:id="rId21"/>
    <p:sldId id="272" r:id="rId22"/>
    <p:sldId id="273" r:id="rId23"/>
    <p:sldId id="281" r:id="rId24"/>
    <p:sldId id="275" r:id="rId25"/>
    <p:sldId id="279" r:id="rId26"/>
    <p:sldId id="280" r:id="rId27"/>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52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0456" autoAdjust="0"/>
  </p:normalViewPr>
  <p:slideViewPr>
    <p:cSldViewPr>
      <p:cViewPr varScale="1">
        <p:scale>
          <a:sx n="87" d="100"/>
          <a:sy n="87" d="100"/>
        </p:scale>
        <p:origin x="-104" y="-760"/>
      </p:cViewPr>
      <p:guideLst>
        <p:guide orient="horz" pos="2160"/>
        <p:guide pos="2880"/>
      </p:guideLst>
    </p:cSldViewPr>
  </p:slideViewPr>
  <p:outlineViewPr>
    <p:cViewPr>
      <p:scale>
        <a:sx n="33" d="100"/>
        <a:sy n="33" d="100"/>
      </p:scale>
      <p:origin x="0" y="97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592" cy="455214"/>
          </a:xfrm>
          <a:prstGeom prst="rect">
            <a:avLst/>
          </a:prstGeom>
        </p:spPr>
        <p:txBody>
          <a:bodyPr vert="horz" lIns="90151" tIns="45075" rIns="90151" bIns="45075" rtlCol="0"/>
          <a:lstStyle>
            <a:lvl1pPr algn="l">
              <a:defRPr sz="1200"/>
            </a:lvl1pPr>
          </a:lstStyle>
          <a:p>
            <a:endParaRPr lang="en-US"/>
          </a:p>
        </p:txBody>
      </p:sp>
      <p:sp>
        <p:nvSpPr>
          <p:cNvPr id="3" name="Date Placeholder 2"/>
          <p:cNvSpPr>
            <a:spLocks noGrp="1"/>
          </p:cNvSpPr>
          <p:nvPr>
            <p:ph type="dt" sz="quarter" idx="1"/>
          </p:nvPr>
        </p:nvSpPr>
        <p:spPr>
          <a:xfrm>
            <a:off x="3884842" y="0"/>
            <a:ext cx="2971592" cy="455214"/>
          </a:xfrm>
          <a:prstGeom prst="rect">
            <a:avLst/>
          </a:prstGeom>
        </p:spPr>
        <p:txBody>
          <a:bodyPr vert="horz" lIns="90151" tIns="45075" rIns="90151" bIns="45075" rtlCol="0"/>
          <a:lstStyle>
            <a:lvl1pPr algn="r">
              <a:defRPr sz="1200"/>
            </a:lvl1pPr>
          </a:lstStyle>
          <a:p>
            <a:fld id="{F2919E8C-6A06-4D80-A513-BD67FC2B50E5}" type="datetimeFigureOut">
              <a:rPr lang="en-US" smtClean="0"/>
              <a:pPr/>
              <a:t>5/21/13</a:t>
            </a:fld>
            <a:endParaRPr lang="en-US"/>
          </a:p>
        </p:txBody>
      </p:sp>
      <p:sp>
        <p:nvSpPr>
          <p:cNvPr id="4" name="Footer Placeholder 3"/>
          <p:cNvSpPr>
            <a:spLocks noGrp="1"/>
          </p:cNvSpPr>
          <p:nvPr>
            <p:ph type="ftr" sz="quarter" idx="2"/>
          </p:nvPr>
        </p:nvSpPr>
        <p:spPr>
          <a:xfrm>
            <a:off x="0" y="8644361"/>
            <a:ext cx="2971592" cy="455214"/>
          </a:xfrm>
          <a:prstGeom prst="rect">
            <a:avLst/>
          </a:prstGeom>
        </p:spPr>
        <p:txBody>
          <a:bodyPr vert="horz" lIns="90151" tIns="45075" rIns="90151" bIns="45075" rtlCol="0" anchor="b"/>
          <a:lstStyle>
            <a:lvl1pPr algn="l">
              <a:defRPr sz="1200"/>
            </a:lvl1pPr>
          </a:lstStyle>
          <a:p>
            <a:endParaRPr lang="en-US"/>
          </a:p>
        </p:txBody>
      </p:sp>
      <p:sp>
        <p:nvSpPr>
          <p:cNvPr id="5" name="Slide Number Placeholder 4"/>
          <p:cNvSpPr>
            <a:spLocks noGrp="1"/>
          </p:cNvSpPr>
          <p:nvPr>
            <p:ph type="sldNum" sz="quarter" idx="3"/>
          </p:nvPr>
        </p:nvSpPr>
        <p:spPr>
          <a:xfrm>
            <a:off x="3884842" y="8644361"/>
            <a:ext cx="2971592" cy="455214"/>
          </a:xfrm>
          <a:prstGeom prst="rect">
            <a:avLst/>
          </a:prstGeom>
        </p:spPr>
        <p:txBody>
          <a:bodyPr vert="horz" lIns="90151" tIns="45075" rIns="90151" bIns="45075" rtlCol="0" anchor="b"/>
          <a:lstStyle>
            <a:lvl1pPr algn="r">
              <a:defRPr sz="1200"/>
            </a:lvl1pPr>
          </a:lstStyle>
          <a:p>
            <a:fld id="{7CC9D74C-9DD4-4BB2-B185-9096DD7EBD4E}" type="slidenum">
              <a:rPr lang="en-US" smtClean="0"/>
              <a:pPr/>
              <a:t>‹#›</a:t>
            </a:fld>
            <a:endParaRPr lang="en-US"/>
          </a:p>
        </p:txBody>
      </p:sp>
    </p:spTree>
    <p:extLst>
      <p:ext uri="{BB962C8B-B14F-4D97-AF65-F5344CB8AC3E}">
        <p14:creationId xmlns:p14="http://schemas.microsoft.com/office/powerpoint/2010/main" val="3253606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188" tIns="45594" rIns="91188" bIns="45594" rtlCol="0"/>
          <a:lstStyle>
            <a:lvl1pPr algn="l">
              <a:defRPr sz="1200"/>
            </a:lvl1pPr>
          </a:lstStyle>
          <a:p>
            <a:endParaRPr lang="en-US"/>
          </a:p>
        </p:txBody>
      </p:sp>
      <p:sp>
        <p:nvSpPr>
          <p:cNvPr id="3" name="Date Placeholder 2"/>
          <p:cNvSpPr>
            <a:spLocks noGrp="1"/>
          </p:cNvSpPr>
          <p:nvPr>
            <p:ph type="dt" idx="1"/>
          </p:nvPr>
        </p:nvSpPr>
        <p:spPr>
          <a:xfrm>
            <a:off x="3884614" y="0"/>
            <a:ext cx="2971800" cy="455057"/>
          </a:xfrm>
          <a:prstGeom prst="rect">
            <a:avLst/>
          </a:prstGeom>
        </p:spPr>
        <p:txBody>
          <a:bodyPr vert="horz" lIns="91188" tIns="45594" rIns="91188" bIns="45594" rtlCol="0"/>
          <a:lstStyle>
            <a:lvl1pPr algn="r">
              <a:defRPr sz="1200"/>
            </a:lvl1pPr>
          </a:lstStyle>
          <a:p>
            <a:fld id="{18479B83-5344-4B9A-AA39-EF4BF0E45FEA}" type="datetimeFigureOut">
              <a:rPr lang="en-US" smtClean="0"/>
              <a:pPr/>
              <a:t>5/21/13</a:t>
            </a:fld>
            <a:endParaRPr lang="en-US"/>
          </a:p>
        </p:txBody>
      </p:sp>
      <p:sp>
        <p:nvSpPr>
          <p:cNvPr id="4" name="Slide Image Placeholder 3"/>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lIns="91188" tIns="45594" rIns="91188" bIns="45594" rtlCol="0" anchor="ctr"/>
          <a:lstStyle/>
          <a:p>
            <a:endParaRPr lang="en-US"/>
          </a:p>
        </p:txBody>
      </p:sp>
      <p:sp>
        <p:nvSpPr>
          <p:cNvPr id="5" name="Notes Placeholder 4"/>
          <p:cNvSpPr>
            <a:spLocks noGrp="1"/>
          </p:cNvSpPr>
          <p:nvPr>
            <p:ph type="body" sz="quarter" idx="3"/>
          </p:nvPr>
        </p:nvSpPr>
        <p:spPr>
          <a:xfrm>
            <a:off x="685800" y="4323041"/>
            <a:ext cx="5486400" cy="4095512"/>
          </a:xfrm>
          <a:prstGeom prst="rect">
            <a:avLst/>
          </a:prstGeom>
        </p:spPr>
        <p:txBody>
          <a:bodyPr vert="horz" lIns="91188" tIns="45594" rIns="91188" bIns="455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44501"/>
            <a:ext cx="2971800" cy="455057"/>
          </a:xfrm>
          <a:prstGeom prst="rect">
            <a:avLst/>
          </a:prstGeom>
        </p:spPr>
        <p:txBody>
          <a:bodyPr vert="horz" lIns="91188" tIns="45594" rIns="91188" bIns="45594"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44501"/>
            <a:ext cx="2971800" cy="455057"/>
          </a:xfrm>
          <a:prstGeom prst="rect">
            <a:avLst/>
          </a:prstGeom>
        </p:spPr>
        <p:txBody>
          <a:bodyPr vert="horz" lIns="91188" tIns="45594" rIns="91188" bIns="45594" rtlCol="0" anchor="b"/>
          <a:lstStyle>
            <a:lvl1pPr algn="r">
              <a:defRPr sz="1200"/>
            </a:lvl1pPr>
          </a:lstStyle>
          <a:p>
            <a:fld id="{CD6C5D6F-82A6-4AE6-BB09-1E942B6A85D4}" type="slidenum">
              <a:rPr lang="en-US" smtClean="0"/>
              <a:pPr/>
              <a:t>‹#›</a:t>
            </a:fld>
            <a:endParaRPr lang="en-US"/>
          </a:p>
        </p:txBody>
      </p:sp>
    </p:spTree>
    <p:extLst>
      <p:ext uri="{BB962C8B-B14F-4D97-AF65-F5344CB8AC3E}">
        <p14:creationId xmlns:p14="http://schemas.microsoft.com/office/powerpoint/2010/main" val="59588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answer</a:t>
            </a:r>
          </a:p>
          <a:p>
            <a:r>
              <a:rPr lang="en-US" dirty="0" smtClean="0"/>
              <a:t>Have</a:t>
            </a:r>
            <a:r>
              <a:rPr lang="en-US" baseline="0" dirty="0" smtClean="0"/>
              <a:t> students correct answers during discussion</a:t>
            </a:r>
          </a:p>
          <a:p>
            <a:r>
              <a:rPr lang="en-US" baseline="0" dirty="0" smtClean="0"/>
              <a:t>Post refined definitions</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875">
              <a:defRPr/>
            </a:pPr>
            <a:r>
              <a:rPr lang="en-US" dirty="0" smtClean="0"/>
              <a:t>Political parties have strongly influenced our history since the first two developed in 1796. Remember, Washington didn’t really have to campaign much. Many of the Founding Fathers didn’t think there would be a need for political parties because everyone would just agree on what was best for the country, just like they all agreed that George Washington would be the best first president. They were wrong! </a:t>
            </a:r>
          </a:p>
        </p:txBody>
      </p:sp>
      <p:sp>
        <p:nvSpPr>
          <p:cNvPr id="4" name="Slide Number Placeholder 3"/>
          <p:cNvSpPr>
            <a:spLocks noGrp="1"/>
          </p:cNvSpPr>
          <p:nvPr>
            <p:ph type="sldNum" sz="quarter" idx="10"/>
          </p:nvPr>
        </p:nvSpPr>
        <p:spPr/>
        <p:txBody>
          <a:bodyPr/>
          <a:lstStyle/>
          <a:p>
            <a:fld id="{CD6C5D6F-82A6-4AE6-BB09-1E942B6A85D4}"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875">
              <a:defRPr/>
            </a:pPr>
            <a:r>
              <a:rPr lang="en-US" dirty="0" smtClean="0"/>
              <a:t>Our government is based on the principle that it was created for those that it governs (the citizens), not for the advancement of those who govern it (politicians). In the Declaration of Independence, Thomas Jefferson said, </a:t>
            </a:r>
            <a:r>
              <a:rPr lang="en-US" i="1" dirty="0" smtClean="0"/>
              <a:t>“governments are instituted among men, deriving their just powers from the consent of the governed”</a:t>
            </a:r>
            <a:r>
              <a:rPr lang="en-US" dirty="0" smtClean="0"/>
              <a:t>. Political parties formed to give citizens a voice in how that government runs. To understand political parties we have to understand that parties are formed by people who have similar opinions on how government can best serve the citizens. These ideas include how we will deal with other countries as well as how we will provide for the “needs and wants” of our own people. The parties choose leaders they feel will best carry out the wishes of the people they serve (other members of the parties and the country as a whole). President Washington feared these political groups. He felt they would become too powerful.</a:t>
            </a:r>
          </a:p>
          <a:p>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875">
              <a:defRPr/>
            </a:pPr>
            <a:r>
              <a:rPr lang="en-US" dirty="0" smtClean="0"/>
              <a:t>Over the years, people’s ideas of the best way to run our government have changed, mainly because the country itself has changed. The wants and needs of the citizens today are, in some ways, different than those in 1796. Some of these changes have been major because of the expansion of our borders, the increase in population, and the advancement of technology. Some of those wants and needs important in 1796 are very similar to today: protection, fair treatment, equitable rights.  Whatever the ideas and issues are, people still come together in political parties with the goal of work toward getting people who share their beliefs elected to government offices. Over the more then 200 years that we have been a country, there have been dozens of political parties. Each of these parties supported people they felt would be the best leader for our country. People who would support laws and legislation that would meet what the party felt were the most important wants and needs of the citizens. Each party would do whatever it took to convince others to vote for and elect their person.</a:t>
            </a:r>
          </a:p>
          <a:p>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Stop here and have table groups pick one to discuss</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each bullet as it clicks</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transcript ready for after title</a:t>
            </a:r>
          </a:p>
          <a:p>
            <a:r>
              <a:rPr lang="en-US" dirty="0" smtClean="0"/>
              <a:t>It is on </a:t>
            </a:r>
            <a:r>
              <a:rPr lang="en-US" dirty="0" err="1" smtClean="0"/>
              <a:t>google</a:t>
            </a:r>
            <a:r>
              <a:rPr lang="en-US" dirty="0" smtClean="0"/>
              <a:t> docs so they can follow along.</a:t>
            </a:r>
          </a:p>
          <a:p>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Wait after ranking</a:t>
            </a:r>
            <a:r>
              <a:rPr lang="en-US" baseline="0" dirty="0" smtClean="0"/>
              <a:t> questions and ask students what they think</a:t>
            </a:r>
          </a:p>
          <a:p>
            <a:r>
              <a:rPr lang="en-US" baseline="0" dirty="0" smtClean="0"/>
              <a:t>Click </a:t>
            </a:r>
            <a:r>
              <a:rPr lang="en-US" baseline="0" dirty="0" err="1" smtClean="0"/>
              <a:t>smiloie</a:t>
            </a:r>
            <a:r>
              <a:rPr lang="en-US" baseline="0" dirty="0" smtClean="0"/>
              <a:t> to go to wiki</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Wait after </a:t>
            </a:r>
            <a:r>
              <a:rPr lang="en-US" baseline="0" dirty="0" smtClean="0"/>
              <a:t> question and ask students what they think</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student needs a list (computer or hard copy)</a:t>
            </a:r>
          </a:p>
          <a:p>
            <a:r>
              <a:rPr lang="en-US" dirty="0" smtClean="0"/>
              <a:t>After directions let them work in table groups</a:t>
            </a:r>
            <a:r>
              <a:rPr lang="en-US" baseline="0" dirty="0" smtClean="0"/>
              <a:t> to answer</a:t>
            </a:r>
          </a:p>
          <a:p>
            <a:r>
              <a:rPr lang="en-US" baseline="0" dirty="0" smtClean="0"/>
              <a:t>Share answers in class</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answer</a:t>
            </a:r>
          </a:p>
          <a:p>
            <a:r>
              <a:rPr lang="en-US" dirty="0" smtClean="0"/>
              <a:t>Have</a:t>
            </a:r>
            <a:r>
              <a:rPr lang="en-US" baseline="0" dirty="0" smtClean="0"/>
              <a:t> students correct answers during discussion</a:t>
            </a:r>
          </a:p>
          <a:p>
            <a:r>
              <a:rPr lang="en-US" baseline="0" dirty="0" smtClean="0"/>
              <a:t>Post refined definitions</a:t>
            </a:r>
            <a:endParaRPr lang="en-US" dirty="0"/>
          </a:p>
        </p:txBody>
      </p:sp>
      <p:sp>
        <p:nvSpPr>
          <p:cNvPr id="4" name="Slide Number Placeholder 3"/>
          <p:cNvSpPr>
            <a:spLocks noGrp="1"/>
          </p:cNvSpPr>
          <p:nvPr>
            <p:ph type="sldNum" sz="quarter" idx="10"/>
          </p:nvPr>
        </p:nvSpPr>
        <p:spPr/>
        <p:txBody>
          <a:bodyPr/>
          <a:lstStyle/>
          <a:p>
            <a:fld id="{CD6C5D6F-82A6-4AE6-BB09-1E942B6A85D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07ECF8-3AD4-4D9C-8FE3-668D5BF54E32}" type="datetimeFigureOut">
              <a:rPr lang="en-US" smtClean="0"/>
              <a:pPr/>
              <a:t>5/21/13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07ECF8-3AD4-4D9C-8FE3-668D5BF54E32}" type="datetimeFigureOut">
              <a:rPr lang="en-US" smtClean="0"/>
              <a:pPr/>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07ECF8-3AD4-4D9C-8FE3-668D5BF54E32}" type="datetimeFigureOut">
              <a:rPr lang="en-US" smtClean="0"/>
              <a:pPr/>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07ECF8-3AD4-4D9C-8FE3-668D5BF54E32}" type="datetimeFigureOut">
              <a:rPr lang="en-US" smtClean="0"/>
              <a:pPr/>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07ECF8-3AD4-4D9C-8FE3-668D5BF54E32}" type="datetimeFigureOut">
              <a:rPr lang="en-US" smtClean="0"/>
              <a:pPr/>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07ECF8-3AD4-4D9C-8FE3-668D5BF54E32}" type="datetimeFigureOut">
              <a:rPr lang="en-US" smtClean="0"/>
              <a:pPr/>
              <a:t>5/21/13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07ECF8-3AD4-4D9C-8FE3-668D5BF54E32}" type="datetimeFigureOut">
              <a:rPr lang="en-US" smtClean="0"/>
              <a:pPr/>
              <a:t>5/21/13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07ECF8-3AD4-4D9C-8FE3-668D5BF54E32}" type="datetimeFigureOut">
              <a:rPr lang="en-US" smtClean="0"/>
              <a:pPr/>
              <a:t>5/21/13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7ECF8-3AD4-4D9C-8FE3-668D5BF54E32}" type="datetimeFigureOut">
              <a:rPr lang="en-US" smtClean="0"/>
              <a:pPr/>
              <a:t>5/21/13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07ECF8-3AD4-4D9C-8FE3-668D5BF54E32}" type="datetimeFigureOut">
              <a:rPr lang="en-US" smtClean="0"/>
              <a:pPr/>
              <a:t>5/21/13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3C77-AC31-4D57-A1D3-97233E07E9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07ECF8-3AD4-4D9C-8FE3-668D5BF54E32}" type="datetimeFigureOut">
              <a:rPr lang="en-US" smtClean="0"/>
              <a:pPr/>
              <a:t>5/21/13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843C77-AC31-4D57-A1D3-97233E07E9D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07ECF8-3AD4-4D9C-8FE3-668D5BF54E32}" type="datetimeFigureOut">
              <a:rPr lang="en-US" smtClean="0"/>
              <a:pPr/>
              <a:t>5/21/13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843C77-AC31-4D57-A1D3-97233E07E9D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hyperlink" Target="http://en.wikipedia.org/wiki/Warren_G._Harding" TargetMode="External"/><Relationship Id="rId5" Type="http://schemas.openxmlformats.org/officeDocument/2006/relationships/image" Target="../media/image18.wmf"/><Relationship Id="rId6"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 Id="rId3"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hyperlink" Target="http://youtu.be/FBorRZnqtMo" TargetMode="External"/><Relationship Id="rId4" Type="http://schemas.openxmlformats.org/officeDocument/2006/relationships/image" Target="../media/image22.emf"/><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3.jpeg"/><Relationship Id="rId5" Type="http://schemas.openxmlformats.org/officeDocument/2006/relationships/image" Target="../media/image24.jpeg"/><Relationship Id="rId6" Type="http://schemas.openxmlformats.org/officeDocument/2006/relationships/image" Target="../media/image25.jpeg"/><Relationship Id="rId7" Type="http://schemas.openxmlformats.org/officeDocument/2006/relationships/image" Target="../media/image26.jpeg"/><Relationship Id="rId8" Type="http://schemas.openxmlformats.org/officeDocument/2006/relationships/image" Target="../media/image27.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jpeg"/><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hyperlink" Target="http://youtu.be/_-pDcYF64rs" TargetMode="External"/><Relationship Id="rId5"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jpeg"/><Relationship Id="rId7" Type="http://schemas.openxmlformats.org/officeDocument/2006/relationships/image" Target="../media/image11.jpeg"/><Relationship Id="rId8" Type="http://schemas.openxmlformats.org/officeDocument/2006/relationships/image" Target="../media/image12.jpeg"/><Relationship Id="rId9" Type="http://schemas.openxmlformats.org/officeDocument/2006/relationships/image" Target="../media/image13.jpeg"/><Relationship Id="rId10" Type="http://schemas.openxmlformats.org/officeDocument/2006/relationships/image" Target="../media/image3.png"/><Relationship Id="rId11"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notesSlide" Target="../notesSlides/notesSlide5.xml"/><Relationship Id="rId5" Type="http://schemas.openxmlformats.org/officeDocument/2006/relationships/image" Target="../media/image15.jpeg"/><Relationship Id="rId1" Type="http://schemas.microsoft.com/office/2007/relationships/media" Target="file:///C:\Users\Linda\Dropbox\party\Politcal%20Parties%202012\Why%20vote.wav" TargetMode="External"/><Relationship Id="rId2" Type="http://schemas.openxmlformats.org/officeDocument/2006/relationships/audio" Target="file:///C:\Users\Linda\Dropbox\party\Politcal%20Parties%202012\Why%20vote.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Party Politics</a:t>
            </a:r>
            <a:endParaRPr lang="en-US" dirty="0"/>
          </a:p>
        </p:txBody>
      </p:sp>
      <p:sp>
        <p:nvSpPr>
          <p:cNvPr id="3" name="Subtitle 2"/>
          <p:cNvSpPr>
            <a:spLocks noGrp="1"/>
          </p:cNvSpPr>
          <p:nvPr>
            <p:ph type="subTitle" idx="1"/>
          </p:nvPr>
        </p:nvSpPr>
        <p:spPr/>
        <p:txBody>
          <a:bodyPr/>
          <a:lstStyle/>
          <a:p>
            <a:r>
              <a:rPr lang="en-US" dirty="0" smtClean="0"/>
              <a:t>Team Penobscot </a:t>
            </a:r>
          </a:p>
          <a:p>
            <a:r>
              <a:rPr lang="en-US" dirty="0" smtClean="0"/>
              <a:t>Social Studies</a:t>
            </a:r>
          </a:p>
          <a:p>
            <a:r>
              <a:rPr lang="en-US" dirty="0" smtClean="0"/>
              <a:t>Mrs. Tetreau</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a:spLocks noGrp="1"/>
          </p:cNvSpPr>
          <p:nvPr>
            <p:ph type="title"/>
          </p:nvPr>
        </p:nvSpPr>
        <p:spPr>
          <a:xfrm>
            <a:off x="533400" y="152400"/>
            <a:ext cx="8229600" cy="1219200"/>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anchor="ctr">
            <a:noAutofit/>
          </a:bodyPr>
          <a:lstStyle/>
          <a:p>
            <a:pPr algn="ctr"/>
            <a:r>
              <a:rPr lang="en-US" sz="4400" b="1" dirty="0" smtClean="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rPr>
              <a:t>What is the purpose of political parties?</a:t>
            </a:r>
            <a:endParaRPr lang="en-US" sz="4400" b="1" dirty="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13" name="TextBox 12"/>
          <p:cNvSpPr txBox="1"/>
          <p:nvPr/>
        </p:nvSpPr>
        <p:spPr>
          <a:xfrm>
            <a:off x="685800" y="3124200"/>
            <a:ext cx="8001000" cy="3046988"/>
          </a:xfrm>
          <a:prstGeom prst="rect">
            <a:avLst/>
          </a:prstGeom>
          <a:noFill/>
        </p:spPr>
        <p:txBody>
          <a:bodyPr wrap="square" rtlCol="0">
            <a:spAutoFit/>
          </a:bodyPr>
          <a:lstStyle/>
          <a:p>
            <a:pPr marL="461963" indent="-461963"/>
            <a:r>
              <a:rPr lang="en-US" sz="2400" dirty="0" smtClean="0">
                <a:solidFill>
                  <a:schemeClr val="accent1">
                    <a:lumMod val="50000"/>
                  </a:schemeClr>
                </a:solidFill>
                <a:latin typeface="Times New Roman" pitchFamily="18" charset="0"/>
                <a:cs typeface="Times New Roman" pitchFamily="18" charset="0"/>
              </a:rPr>
              <a:t>As Will Hayes said in the 1920 election, it is the citizens’ job to work to see that the best people get into government so that we get the best government.</a:t>
            </a:r>
          </a:p>
          <a:p>
            <a:pPr marL="461963" indent="-461963"/>
            <a:r>
              <a:rPr lang="en-US" sz="2400" dirty="0" smtClean="0">
                <a:solidFill>
                  <a:schemeClr val="accent1">
                    <a:lumMod val="50000"/>
                  </a:schemeClr>
                </a:solidFill>
                <a:latin typeface="Times New Roman" pitchFamily="18" charset="0"/>
                <a:cs typeface="Times New Roman" pitchFamily="18" charset="0"/>
              </a:rPr>
              <a:t>Hayes was the head of the Republican Party from 1918 to 1921.</a:t>
            </a:r>
          </a:p>
          <a:p>
            <a:pPr marL="461963" indent="-461963"/>
            <a:r>
              <a:rPr lang="en-US" sz="2400" dirty="0" smtClean="0">
                <a:solidFill>
                  <a:schemeClr val="accent1">
                    <a:lumMod val="50000"/>
                  </a:schemeClr>
                </a:solidFill>
                <a:latin typeface="Times New Roman" pitchFamily="18" charset="0"/>
                <a:cs typeface="Times New Roman" pitchFamily="18" charset="0"/>
              </a:rPr>
              <a:t>He worked to get Warren G. Harding elected the 29</a:t>
            </a:r>
            <a:r>
              <a:rPr lang="en-US" sz="2400" baseline="30000" dirty="0" smtClean="0">
                <a:solidFill>
                  <a:schemeClr val="accent1">
                    <a:lumMod val="50000"/>
                  </a:schemeClr>
                </a:solidFill>
                <a:latin typeface="Times New Roman" pitchFamily="18" charset="0"/>
                <a:cs typeface="Times New Roman" pitchFamily="18" charset="0"/>
              </a:rPr>
              <a:t>th</a:t>
            </a:r>
            <a:r>
              <a:rPr lang="en-US" sz="2400" dirty="0" smtClean="0">
                <a:solidFill>
                  <a:schemeClr val="accent1">
                    <a:lumMod val="50000"/>
                  </a:schemeClr>
                </a:solidFill>
                <a:latin typeface="Times New Roman" pitchFamily="18" charset="0"/>
                <a:cs typeface="Times New Roman" pitchFamily="18" charset="0"/>
              </a:rPr>
              <a:t> president of the United States in 1920.</a:t>
            </a:r>
          </a:p>
          <a:p>
            <a:pPr marL="461963" indent="-461963"/>
            <a:r>
              <a:rPr lang="en-US" sz="2400" dirty="0" smtClean="0">
                <a:solidFill>
                  <a:schemeClr val="accent1">
                    <a:lumMod val="50000"/>
                  </a:schemeClr>
                </a:solidFill>
                <a:latin typeface="Times New Roman" pitchFamily="18" charset="0"/>
                <a:cs typeface="Times New Roman" pitchFamily="18" charset="0"/>
              </a:rPr>
              <a:t>Harding will name his Postmaster General.</a:t>
            </a:r>
          </a:p>
          <a:p>
            <a:pPr marL="461963" indent="-461963"/>
            <a:r>
              <a:rPr lang="en-US" sz="2400" dirty="0" smtClean="0">
                <a:solidFill>
                  <a:schemeClr val="accent1">
                    <a:lumMod val="50000"/>
                  </a:schemeClr>
                </a:solidFill>
                <a:latin typeface="Times New Roman" pitchFamily="18" charset="0"/>
                <a:cs typeface="Times New Roman" pitchFamily="18" charset="0"/>
              </a:rPr>
              <a:t>Hayes will than go to work for the movie rates board.</a:t>
            </a:r>
          </a:p>
        </p:txBody>
      </p:sp>
      <p:pic>
        <p:nvPicPr>
          <p:cNvPr id="21506" name="Picture 2" descr="C:\Users\Linda\AppData\Local\Microsoft\Windows\Temporary Internet Files\Content.IE5\1N2E88DF\MM900040941[1].gif"/>
          <p:cNvPicPr>
            <a:picLocks noChangeAspect="1" noChangeArrowheads="1" noCrop="1"/>
          </p:cNvPicPr>
          <p:nvPr/>
        </p:nvPicPr>
        <p:blipFill>
          <a:blip r:embed="rId2" cstate="print"/>
          <a:srcRect/>
          <a:stretch>
            <a:fillRect/>
          </a:stretch>
        </p:blipFill>
        <p:spPr bwMode="auto">
          <a:xfrm>
            <a:off x="2286000" y="1524000"/>
            <a:ext cx="4063615" cy="1648762"/>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slide(fromBottom)">
                                      <p:cBhvr>
                                        <p:cTn id="15" dur="500"/>
                                        <p:tgtEl>
                                          <p:spTgt spid="13">
                                            <p:txEl>
                                              <p:pRg st="0" end="0"/>
                                            </p:txEl>
                                          </p:spTgt>
                                        </p:tgtEl>
                                      </p:cBhvr>
                                    </p:animEffect>
                                  </p:childTnLst>
                                </p:cTn>
                              </p:par>
                            </p:childTnLst>
                          </p:cTn>
                        </p:par>
                        <p:par>
                          <p:cTn id="16" fill="hold">
                            <p:stCondLst>
                              <p:cond delay="500"/>
                            </p:stCondLst>
                            <p:childTnLst>
                              <p:par>
                                <p:cTn id="17" presetID="12" presetClass="entr" presetSubtype="4" fill="hold" nodeType="after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slide(fromBottom)">
                                      <p:cBhvr>
                                        <p:cTn id="19" dur="500"/>
                                        <p:tgtEl>
                                          <p:spTgt spid="13">
                                            <p:txEl>
                                              <p:pRg st="1" end="1"/>
                                            </p:txEl>
                                          </p:spTgt>
                                        </p:tgtEl>
                                      </p:cBhvr>
                                    </p:animEffect>
                                  </p:childTnLst>
                                </p:cTn>
                              </p:par>
                            </p:childTnLst>
                          </p:cTn>
                        </p:par>
                        <p:par>
                          <p:cTn id="20" fill="hold">
                            <p:stCondLst>
                              <p:cond delay="1000"/>
                            </p:stCondLst>
                            <p:childTnLst>
                              <p:par>
                                <p:cTn id="21" presetID="12" presetClass="entr" presetSubtype="4" fill="hold" nodeType="after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animEffect transition="in" filter="slide(fromBottom)">
                                      <p:cBhvr>
                                        <p:cTn id="23" dur="500"/>
                                        <p:tgtEl>
                                          <p:spTgt spid="13">
                                            <p:txEl>
                                              <p:pRg st="2" end="2"/>
                                            </p:txEl>
                                          </p:spTgt>
                                        </p:tgtEl>
                                      </p:cBhvr>
                                    </p:animEffect>
                                  </p:childTnLst>
                                </p:cTn>
                              </p:par>
                            </p:childTnLst>
                          </p:cTn>
                        </p:par>
                        <p:par>
                          <p:cTn id="24" fill="hold">
                            <p:stCondLst>
                              <p:cond delay="1500"/>
                            </p:stCondLst>
                            <p:childTnLst>
                              <p:par>
                                <p:cTn id="25" presetID="12" presetClass="entr" presetSubtype="4" fill="hold" nodeType="after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slide(fromBottom)">
                                      <p:cBhvr>
                                        <p:cTn id="27" dur="500"/>
                                        <p:tgtEl>
                                          <p:spTgt spid="13">
                                            <p:txEl>
                                              <p:pRg st="3" end="3"/>
                                            </p:txEl>
                                          </p:spTgt>
                                        </p:tgtEl>
                                      </p:cBhvr>
                                    </p:animEffect>
                                  </p:childTnLst>
                                </p:cTn>
                              </p:par>
                            </p:childTnLst>
                          </p:cTn>
                        </p:par>
                        <p:par>
                          <p:cTn id="28" fill="hold">
                            <p:stCondLst>
                              <p:cond delay="2000"/>
                            </p:stCondLst>
                            <p:childTnLst>
                              <p:par>
                                <p:cTn id="29" presetID="12" presetClass="entr" presetSubtype="4" fill="hold" nodeType="after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animEffect transition="in" filter="slide(fromBottom)">
                                      <p:cBhvr>
                                        <p:cTn id="31"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286000" y="1066800"/>
            <a:ext cx="6629400" cy="4493538"/>
          </a:xfrm>
          <a:prstGeom prst="rect">
            <a:avLst/>
          </a:prstGeom>
          <a:noFill/>
        </p:spPr>
        <p:txBody>
          <a:bodyPr wrap="square" rtlCol="0">
            <a:spAutoFit/>
          </a:bodyPr>
          <a:lstStyle/>
          <a:p>
            <a:pPr marL="176213" indent="-119063">
              <a:buFont typeface="Arial" pitchFamily="34" charset="0"/>
              <a:buChar char="•"/>
            </a:pPr>
            <a:r>
              <a:rPr lang="en-US" sz="2200" dirty="0" smtClean="0"/>
              <a:t>Harding won by a landslide, just over 60% of votes cast.</a:t>
            </a:r>
          </a:p>
          <a:p>
            <a:pPr marL="176213" indent="-119063">
              <a:buFont typeface="Arial" pitchFamily="34" charset="0"/>
              <a:buChar char="•"/>
            </a:pPr>
            <a:r>
              <a:rPr lang="en-US" sz="2200" dirty="0" smtClean="0"/>
              <a:t>When looking at the ranking of presidents though he is always near the bottom.</a:t>
            </a:r>
          </a:p>
          <a:p>
            <a:pPr marL="176213" indent="-119063">
              <a:buFont typeface="Arial" pitchFamily="34" charset="0"/>
              <a:buChar char="•"/>
            </a:pPr>
            <a:r>
              <a:rPr lang="en-US" sz="2200" dirty="0" smtClean="0"/>
              <a:t>There were many scandals during his administration</a:t>
            </a:r>
          </a:p>
          <a:p>
            <a:pPr marL="176213" indent="-119063">
              <a:buFont typeface="Arial" pitchFamily="34" charset="0"/>
              <a:buChar char="•"/>
            </a:pPr>
            <a:r>
              <a:rPr lang="en-US" sz="2200" dirty="0" smtClean="0"/>
              <a:t>Several of his appointees ended up on trial and convicted of wrong doings in office</a:t>
            </a:r>
          </a:p>
          <a:p>
            <a:pPr marL="176213" indent="-119063">
              <a:buFont typeface="Arial" pitchFamily="34" charset="0"/>
              <a:buChar char="•"/>
            </a:pPr>
            <a:r>
              <a:rPr lang="en-US" sz="2200" dirty="0" smtClean="0"/>
              <a:t>His handling of the economic situation in the US was praised</a:t>
            </a:r>
          </a:p>
          <a:p>
            <a:pPr marL="176213" indent="-119063">
              <a:buFont typeface="Arial" pitchFamily="34" charset="0"/>
              <a:buChar char="•"/>
            </a:pPr>
            <a:r>
              <a:rPr lang="en-US" sz="2200" dirty="0" smtClean="0"/>
              <a:t>He supported the rights of women and workers</a:t>
            </a:r>
          </a:p>
          <a:p>
            <a:pPr marL="176213" indent="-119063">
              <a:buFont typeface="Arial" pitchFamily="34" charset="0"/>
              <a:buChar char="•"/>
            </a:pPr>
            <a:r>
              <a:rPr lang="en-US" sz="2200" dirty="0" smtClean="0"/>
              <a:t>He advocated more equality and education for African Americans</a:t>
            </a:r>
          </a:p>
        </p:txBody>
      </p:sp>
      <p:pic>
        <p:nvPicPr>
          <p:cNvPr id="20482" name="Picture 2" descr="http://upload.wikimedia.org/wikipedia/commons/thumb/c/c4/Warren_G_Harding-Harris_%26_Ewing.jpg/220px-Warren_G_Harding-Harris_%26_Ewing.jpg"/>
          <p:cNvPicPr>
            <a:picLocks noChangeAspect="1" noChangeArrowheads="1"/>
          </p:cNvPicPr>
          <p:nvPr/>
        </p:nvPicPr>
        <p:blipFill>
          <a:blip r:embed="rId3" cstate="print"/>
          <a:srcRect/>
          <a:stretch>
            <a:fillRect/>
          </a:stretch>
        </p:blipFill>
        <p:spPr bwMode="auto">
          <a:xfrm>
            <a:off x="152400" y="914400"/>
            <a:ext cx="2095500" cy="2847976"/>
          </a:xfrm>
          <a:prstGeom prst="rect">
            <a:avLst/>
          </a:prstGeom>
          <a:noFill/>
        </p:spPr>
      </p:pic>
      <p:sp>
        <p:nvSpPr>
          <p:cNvPr id="7" name="TextBox 6"/>
          <p:cNvSpPr txBox="1"/>
          <p:nvPr/>
        </p:nvSpPr>
        <p:spPr>
          <a:xfrm>
            <a:off x="0" y="5429071"/>
            <a:ext cx="7857279" cy="1200329"/>
          </a:xfrm>
          <a:prstGeom prst="rect">
            <a:avLst/>
          </a:prstGeom>
          <a:noFill/>
        </p:spPr>
        <p:txBody>
          <a:bodyPr wrap="none" rtlCol="0">
            <a:spAutoFit/>
          </a:bodyPr>
          <a:lstStyle/>
          <a:p>
            <a:r>
              <a:rPr lang="en-US" sz="3600" b="1" dirty="0" smtClean="0">
                <a:ln>
                  <a:solidFill>
                    <a:srgbClr val="FFC000"/>
                  </a:solidFill>
                </a:ln>
                <a:solidFill>
                  <a:schemeClr val="accent2">
                    <a:lumMod val="75000"/>
                  </a:schemeClr>
                </a:solidFill>
              </a:rPr>
              <a:t>So how is he ranked in the </a:t>
            </a:r>
          </a:p>
          <a:p>
            <a:r>
              <a:rPr lang="en-US" sz="3600" b="1" dirty="0" smtClean="0">
                <a:ln>
                  <a:solidFill>
                    <a:srgbClr val="FFC000"/>
                  </a:solidFill>
                </a:ln>
                <a:solidFill>
                  <a:schemeClr val="accent2">
                    <a:lumMod val="75000"/>
                  </a:schemeClr>
                </a:solidFill>
              </a:rPr>
              <a:t>“Historical Ranking of Presidents”?</a:t>
            </a:r>
            <a:endParaRPr lang="en-US" sz="3600" b="1" dirty="0">
              <a:ln>
                <a:solidFill>
                  <a:srgbClr val="FFC000"/>
                </a:solidFill>
              </a:ln>
              <a:solidFill>
                <a:schemeClr val="accent2">
                  <a:lumMod val="75000"/>
                </a:schemeClr>
              </a:solidFill>
            </a:endParaRPr>
          </a:p>
        </p:txBody>
      </p:sp>
      <p:pic>
        <p:nvPicPr>
          <p:cNvPr id="20483" name="Picture 3" descr="C:\Users\Linda\AppData\Local\Microsoft\Windows\Temporary Internet Files\Content.IE5\0R3XW1NT\MC900434411[1].wmf">
            <a:hlinkClick r:id="rId4"/>
          </p:cNvPr>
          <p:cNvPicPr>
            <a:picLocks noChangeAspect="1" noChangeArrowheads="1"/>
          </p:cNvPicPr>
          <p:nvPr/>
        </p:nvPicPr>
        <p:blipFill>
          <a:blip r:embed="rId5" cstate="print"/>
          <a:srcRect/>
          <a:stretch>
            <a:fillRect/>
          </a:stretch>
        </p:blipFill>
        <p:spPr bwMode="auto">
          <a:xfrm>
            <a:off x="7239000" y="5410200"/>
            <a:ext cx="1151467" cy="1295400"/>
          </a:xfrm>
          <a:prstGeom prst="rect">
            <a:avLst/>
          </a:prstGeom>
          <a:noFill/>
        </p:spPr>
      </p:pic>
      <p:sp>
        <p:nvSpPr>
          <p:cNvPr id="11" name="Title 10"/>
          <p:cNvSpPr>
            <a:spLocks noGrp="1"/>
          </p:cNvSpPr>
          <p:nvPr>
            <p:ph type="title"/>
          </p:nvPr>
        </p:nvSpPr>
        <p:spPr>
          <a:xfrm>
            <a:off x="914400" y="76200"/>
            <a:ext cx="8229600" cy="914400"/>
          </a:xfrm>
        </p:spPr>
        <p:txBody>
          <a:bodyPr>
            <a:normAutofit/>
          </a:bodyPr>
          <a:lstStyle/>
          <a:p>
            <a:r>
              <a:rPr lang="en-US" sz="5400" b="1" dirty="0" smtClean="0">
                <a:ln w="18000">
                  <a:solidFill>
                    <a:srgbClr val="FFC000"/>
                  </a:solidFill>
                  <a:prstDash val="solid"/>
                  <a:miter lim="800000"/>
                </a:ln>
                <a:blipFill>
                  <a:blip r:embed="rId6"/>
                  <a:tile tx="0" ty="0" sx="100000" sy="100000" flip="none" algn="tl"/>
                </a:blipFill>
                <a:effectLst>
                  <a:outerShdw blurRad="25500" dist="23000" dir="7020000" algn="tl">
                    <a:srgbClr val="000000">
                      <a:alpha val="50000"/>
                    </a:srgbClr>
                  </a:outerShdw>
                </a:effectLst>
              </a:rPr>
              <a:t>Did we get the best leader?</a:t>
            </a:r>
            <a:endParaRPr lang="en-US" dirty="0">
              <a:blipFill>
                <a:blip r:embed="rId6"/>
                <a:tile tx="0" ty="0" sx="100000" sy="100000" flip="none" algn="tl"/>
              </a:blip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down)">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slide(fromBottom)">
                                      <p:cBhvr>
                                        <p:cTn id="12" dur="500"/>
                                        <p:tgtEl>
                                          <p:spTgt spid="14">
                                            <p:txEl>
                                              <p:pRg st="0" end="0"/>
                                            </p:txEl>
                                          </p:spTgt>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14">
                                            <p:txEl>
                                              <p:pRg st="1" end="1"/>
                                            </p:txEl>
                                          </p:spTgt>
                                        </p:tgtEl>
                                        <p:attrNameLst>
                                          <p:attrName>style.visibility</p:attrName>
                                        </p:attrNameLst>
                                      </p:cBhvr>
                                      <p:to>
                                        <p:strVal val="visible"/>
                                      </p:to>
                                    </p:set>
                                    <p:animEffect transition="in" filter="slide(fromBottom)">
                                      <p:cBhvr>
                                        <p:cTn id="16" dur="500"/>
                                        <p:tgtEl>
                                          <p:spTgt spid="14">
                                            <p:txEl>
                                              <p:pRg st="1" end="1"/>
                                            </p:txEl>
                                          </p:spTgt>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slide(fromBottom)">
                                      <p:cBhvr>
                                        <p:cTn id="20" dur="500"/>
                                        <p:tgtEl>
                                          <p:spTgt spid="14">
                                            <p:txEl>
                                              <p:pRg st="2" end="2"/>
                                            </p:txEl>
                                          </p:spTgt>
                                        </p:tgtEl>
                                      </p:cBhvr>
                                    </p:animEffect>
                                  </p:childTnLst>
                                </p:cTn>
                              </p:par>
                            </p:childTnLst>
                          </p:cTn>
                        </p:par>
                        <p:par>
                          <p:cTn id="21" fill="hold">
                            <p:stCondLst>
                              <p:cond delay="1500"/>
                            </p:stCondLst>
                            <p:childTnLst>
                              <p:par>
                                <p:cTn id="22" presetID="12" presetClass="entr" presetSubtype="4" fill="hold" nodeType="afterEffect">
                                  <p:stCondLst>
                                    <p:cond delay="0"/>
                                  </p:stCondLst>
                                  <p:childTnLst>
                                    <p:set>
                                      <p:cBhvr>
                                        <p:cTn id="23" dur="1" fill="hold">
                                          <p:stCondLst>
                                            <p:cond delay="0"/>
                                          </p:stCondLst>
                                        </p:cTn>
                                        <p:tgtEl>
                                          <p:spTgt spid="14">
                                            <p:txEl>
                                              <p:pRg st="3" end="3"/>
                                            </p:txEl>
                                          </p:spTgt>
                                        </p:tgtEl>
                                        <p:attrNameLst>
                                          <p:attrName>style.visibility</p:attrName>
                                        </p:attrNameLst>
                                      </p:cBhvr>
                                      <p:to>
                                        <p:strVal val="visible"/>
                                      </p:to>
                                    </p:set>
                                    <p:animEffect transition="in" filter="slide(fromBottom)">
                                      <p:cBhvr>
                                        <p:cTn id="24" dur="500"/>
                                        <p:tgtEl>
                                          <p:spTgt spid="14">
                                            <p:txEl>
                                              <p:pRg st="3" end="3"/>
                                            </p:txEl>
                                          </p:spTgt>
                                        </p:tgtEl>
                                      </p:cBhvr>
                                    </p:animEffect>
                                  </p:childTnLst>
                                </p:cTn>
                              </p:par>
                            </p:childTnLst>
                          </p:cTn>
                        </p:par>
                        <p:par>
                          <p:cTn id="25" fill="hold">
                            <p:stCondLst>
                              <p:cond delay="2000"/>
                            </p:stCondLst>
                            <p:childTnLst>
                              <p:par>
                                <p:cTn id="26" presetID="12" presetClass="entr" presetSubtype="4" fill="hold" nodeType="afterEffect">
                                  <p:stCondLst>
                                    <p:cond delay="0"/>
                                  </p:stCondLst>
                                  <p:childTnLst>
                                    <p:set>
                                      <p:cBhvr>
                                        <p:cTn id="27" dur="1" fill="hold">
                                          <p:stCondLst>
                                            <p:cond delay="0"/>
                                          </p:stCondLst>
                                        </p:cTn>
                                        <p:tgtEl>
                                          <p:spTgt spid="14">
                                            <p:txEl>
                                              <p:pRg st="4" end="4"/>
                                            </p:txEl>
                                          </p:spTgt>
                                        </p:tgtEl>
                                        <p:attrNameLst>
                                          <p:attrName>style.visibility</p:attrName>
                                        </p:attrNameLst>
                                      </p:cBhvr>
                                      <p:to>
                                        <p:strVal val="visible"/>
                                      </p:to>
                                    </p:set>
                                    <p:animEffect transition="in" filter="slide(fromBottom)">
                                      <p:cBhvr>
                                        <p:cTn id="28" dur="500"/>
                                        <p:tgtEl>
                                          <p:spTgt spid="14">
                                            <p:txEl>
                                              <p:pRg st="4" end="4"/>
                                            </p:txEl>
                                          </p:spTgt>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slide(fromBottom)">
                                      <p:cBhvr>
                                        <p:cTn id="32" dur="500"/>
                                        <p:tgtEl>
                                          <p:spTgt spid="14">
                                            <p:txEl>
                                              <p:pRg st="5" end="5"/>
                                            </p:txEl>
                                          </p:spTgt>
                                        </p:tgtEl>
                                      </p:cBhvr>
                                    </p:animEffect>
                                  </p:childTnLst>
                                </p:cTn>
                              </p:par>
                            </p:childTnLst>
                          </p:cTn>
                        </p:par>
                        <p:par>
                          <p:cTn id="33" fill="hold">
                            <p:stCondLst>
                              <p:cond delay="3000"/>
                            </p:stCondLst>
                            <p:childTnLst>
                              <p:par>
                                <p:cTn id="34" presetID="12" presetClass="entr" presetSubtype="4" fill="hold" nodeType="afterEffect">
                                  <p:stCondLst>
                                    <p:cond delay="0"/>
                                  </p:stCondLst>
                                  <p:childTnLst>
                                    <p:set>
                                      <p:cBhvr>
                                        <p:cTn id="35" dur="1" fill="hold">
                                          <p:stCondLst>
                                            <p:cond delay="0"/>
                                          </p:stCondLst>
                                        </p:cTn>
                                        <p:tgtEl>
                                          <p:spTgt spid="14">
                                            <p:txEl>
                                              <p:pRg st="6" end="6"/>
                                            </p:txEl>
                                          </p:spTgt>
                                        </p:tgtEl>
                                        <p:attrNameLst>
                                          <p:attrName>style.visibility</p:attrName>
                                        </p:attrNameLst>
                                      </p:cBhvr>
                                      <p:to>
                                        <p:strVal val="visible"/>
                                      </p:to>
                                    </p:set>
                                    <p:animEffect transition="in" filter="slide(fromBottom)">
                                      <p:cBhvr>
                                        <p:cTn id="36" dur="500"/>
                                        <p:tgtEl>
                                          <p:spTgt spid="1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0"/>
                                  </p:stCondLst>
                                  <p:childTnLst>
                                    <p:set>
                                      <p:cBhvr>
                                        <p:cTn id="43" dur="1" fill="hold">
                                          <p:stCondLst>
                                            <p:cond delay="0"/>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18488"/>
          </a:xfrm>
        </p:spPr>
        <p:txBody>
          <a:bodyPr>
            <a:normAutofit fontScale="90000"/>
          </a:bodyPr>
          <a:lstStyle/>
          <a:p>
            <a:pPr algn="ctr"/>
            <a:r>
              <a:rPr lang="en-US" sz="5400" b="1" dirty="0" smtClean="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rPr>
              <a:t>What is the purpose of political parties?</a:t>
            </a:r>
            <a:endParaRPr lang="en-US" dirty="0"/>
          </a:p>
        </p:txBody>
      </p:sp>
      <p:sp>
        <p:nvSpPr>
          <p:cNvPr id="3" name="Content Placeholder 2"/>
          <p:cNvSpPr>
            <a:spLocks noGrp="1"/>
          </p:cNvSpPr>
          <p:nvPr>
            <p:ph idx="1"/>
          </p:nvPr>
        </p:nvSpPr>
        <p:spPr>
          <a:xfrm>
            <a:off x="457200" y="1935480"/>
            <a:ext cx="8229600" cy="2560320"/>
          </a:xfrm>
        </p:spPr>
        <p:txBody>
          <a:bodyPr>
            <a:normAutofit/>
          </a:bodyPr>
          <a:lstStyle/>
          <a:p>
            <a:pPr>
              <a:buNone/>
            </a:pPr>
            <a:r>
              <a:rPr lang="en-US" dirty="0" smtClean="0"/>
              <a:t>This year a primary purpose is to elect a president of the United States. </a:t>
            </a:r>
          </a:p>
          <a:p>
            <a:pPr>
              <a:buNone/>
            </a:pPr>
            <a:r>
              <a:rPr lang="en-US" dirty="0" smtClean="0"/>
              <a:t>That may mean to reelect the current president</a:t>
            </a:r>
          </a:p>
          <a:p>
            <a:pPr>
              <a:buNone/>
            </a:pPr>
            <a:r>
              <a:rPr lang="en-US" dirty="0" smtClean="0"/>
              <a:t>That may mean to elect a new person for the job</a:t>
            </a:r>
          </a:p>
          <a:p>
            <a:pPr>
              <a:buNone/>
            </a:pPr>
            <a:endParaRPr lang="en-US" dirty="0"/>
          </a:p>
        </p:txBody>
      </p:sp>
      <p:pic>
        <p:nvPicPr>
          <p:cNvPr id="1026" name="Picture 2" descr="http://ts3.mm.bing.net/images/thumbnail.aspx?q=4873981098394466&amp;id=2249cee736e402256686a5b042b76e15"/>
          <p:cNvPicPr>
            <a:picLocks noChangeAspect="1" noChangeArrowheads="1"/>
          </p:cNvPicPr>
          <p:nvPr/>
        </p:nvPicPr>
        <p:blipFill>
          <a:blip r:embed="rId2" cstate="print"/>
          <a:srcRect/>
          <a:stretch>
            <a:fillRect/>
          </a:stretch>
        </p:blipFill>
        <p:spPr bwMode="auto">
          <a:xfrm>
            <a:off x="228600" y="3733800"/>
            <a:ext cx="2457704" cy="3124200"/>
          </a:xfrm>
          <a:prstGeom prst="rect">
            <a:avLst/>
          </a:prstGeom>
          <a:noFill/>
        </p:spPr>
      </p:pic>
      <p:pic>
        <p:nvPicPr>
          <p:cNvPr id="1028" name="Picture 4" descr="http://ts2.mm.bing.net/images/thumbnail.aspx?q=4911428905206185&amp;id=356ca2dfe2ed4db276b8cfa05fc65dd1"/>
          <p:cNvPicPr>
            <a:picLocks noChangeAspect="1" noChangeArrowheads="1"/>
          </p:cNvPicPr>
          <p:nvPr/>
        </p:nvPicPr>
        <p:blipFill>
          <a:blip r:embed="rId3" cstate="print"/>
          <a:srcRect/>
          <a:stretch>
            <a:fillRect/>
          </a:stretch>
        </p:blipFill>
        <p:spPr bwMode="auto">
          <a:xfrm>
            <a:off x="6400800" y="3690483"/>
            <a:ext cx="2667000" cy="3319917"/>
          </a:xfrm>
          <a:prstGeom prst="rect">
            <a:avLst/>
          </a:prstGeom>
          <a:noFill/>
        </p:spPr>
      </p:pic>
      <p:sp>
        <p:nvSpPr>
          <p:cNvPr id="6" name="TextBox 5"/>
          <p:cNvSpPr txBox="1"/>
          <p:nvPr/>
        </p:nvSpPr>
        <p:spPr>
          <a:xfrm>
            <a:off x="2895600" y="4876800"/>
            <a:ext cx="1736566" cy="646331"/>
          </a:xfrm>
          <a:prstGeom prst="rect">
            <a:avLst/>
          </a:prstGeom>
          <a:noFill/>
        </p:spPr>
        <p:txBody>
          <a:bodyPr wrap="none" rtlCol="0">
            <a:spAutoFit/>
          </a:bodyPr>
          <a:lstStyle/>
          <a:p>
            <a:r>
              <a:rPr lang="en-US" dirty="0" smtClean="0"/>
              <a:t>Barrack Obama</a:t>
            </a:r>
          </a:p>
          <a:p>
            <a:r>
              <a:rPr lang="en-US" dirty="0" smtClean="0"/>
              <a:t>44</a:t>
            </a:r>
            <a:r>
              <a:rPr lang="en-US" baseline="30000" dirty="0" smtClean="0"/>
              <a:t>th</a:t>
            </a:r>
            <a:r>
              <a:rPr lang="en-US" dirty="0" smtClean="0"/>
              <a:t> President </a:t>
            </a:r>
            <a:endParaRPr lang="en-US" dirty="0"/>
          </a:p>
        </p:txBody>
      </p:sp>
      <p:sp>
        <p:nvSpPr>
          <p:cNvPr id="7" name="TextBox 6"/>
          <p:cNvSpPr txBox="1"/>
          <p:nvPr/>
        </p:nvSpPr>
        <p:spPr>
          <a:xfrm>
            <a:off x="4343400" y="5715000"/>
            <a:ext cx="1984902" cy="369332"/>
          </a:xfrm>
          <a:prstGeom prst="rect">
            <a:avLst/>
          </a:prstGeom>
          <a:noFill/>
        </p:spPr>
        <p:txBody>
          <a:bodyPr wrap="none" rtlCol="0">
            <a:spAutoFit/>
          </a:bodyPr>
          <a:lstStyle/>
          <a:p>
            <a:r>
              <a:rPr lang="en-US" dirty="0" smtClean="0">
                <a:latin typeface="Times New Roman" pitchFamily="18" charset="0"/>
                <a:cs typeface="Times New Roman" pitchFamily="18" charset="0"/>
              </a:rPr>
              <a:t>Gov. Mitt Romney</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32"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diamond(out)">
                                      <p:cBhvr>
                                        <p:cTn id="25" dur="2000"/>
                                        <p:tgtEl>
                                          <p:spTgt spid="102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slide(fromBottom)">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1028"/>
                                        </p:tgtEl>
                                        <p:attrNameLst>
                                          <p:attrName>style.visibility</p:attrName>
                                        </p:attrNameLst>
                                      </p:cBhvr>
                                      <p:to>
                                        <p:strVal val="visible"/>
                                      </p:to>
                                    </p:set>
                                    <p:animEffect transition="in" filter="diamond(in)">
                                      <p:cBhvr>
                                        <p:cTn id="41" dur="2000"/>
                                        <p:tgtEl>
                                          <p:spTgt spid="102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0-#ppt_w/2"/>
                                          </p:val>
                                        </p:tav>
                                        <p:tav tm="100000">
                                          <p:val>
                                            <p:strVal val="#ppt_x"/>
                                          </p:val>
                                        </p:tav>
                                      </p:tavLst>
                                    </p:anim>
                                    <p:anim calcmode="lin" valueType="num">
                                      <p:cBhvr additive="base">
                                        <p:cTn id="4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s3.mm.bing.net/images/thumbnail.aspx?q=4873981098394466&amp;id=2249cee736e402256686a5b042b76e15"/>
          <p:cNvPicPr>
            <a:picLocks noChangeAspect="1" noChangeArrowheads="1"/>
          </p:cNvPicPr>
          <p:nvPr/>
        </p:nvPicPr>
        <p:blipFill>
          <a:blip r:embed="rId2" cstate="print"/>
          <a:srcRect/>
          <a:stretch>
            <a:fillRect/>
          </a:stretch>
        </p:blipFill>
        <p:spPr bwMode="auto">
          <a:xfrm>
            <a:off x="0" y="0"/>
            <a:ext cx="1858264" cy="2362200"/>
          </a:xfrm>
          <a:prstGeom prst="rect">
            <a:avLst/>
          </a:prstGeom>
          <a:noFill/>
        </p:spPr>
      </p:pic>
      <p:sp>
        <p:nvSpPr>
          <p:cNvPr id="2" name="Title 1"/>
          <p:cNvSpPr>
            <a:spLocks noGrp="1"/>
          </p:cNvSpPr>
          <p:nvPr>
            <p:ph type="title"/>
          </p:nvPr>
        </p:nvSpPr>
        <p:spPr>
          <a:xfrm>
            <a:off x="1828800" y="-228600"/>
            <a:ext cx="6858000" cy="1618488"/>
          </a:xfrm>
        </p:spPr>
        <p:txBody>
          <a:bodyPr>
            <a:normAutofit/>
          </a:bodyPr>
          <a:lstStyle/>
          <a:p>
            <a:pPr algn="ctr"/>
            <a:r>
              <a:rPr lang="en-US" sz="4400" b="1" dirty="0" smtClean="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rPr>
              <a:t>What is the purpose of political parties?</a:t>
            </a:r>
            <a:endParaRPr lang="en-US" sz="4400" dirty="0"/>
          </a:p>
        </p:txBody>
      </p:sp>
      <p:sp>
        <p:nvSpPr>
          <p:cNvPr id="3" name="Content Placeholder 2"/>
          <p:cNvSpPr>
            <a:spLocks noGrp="1"/>
          </p:cNvSpPr>
          <p:nvPr>
            <p:ph idx="1"/>
          </p:nvPr>
        </p:nvSpPr>
        <p:spPr>
          <a:xfrm>
            <a:off x="1295400" y="1935480"/>
            <a:ext cx="7848600" cy="4465320"/>
          </a:xfrm>
        </p:spPr>
        <p:txBody>
          <a:bodyPr>
            <a:normAutofit/>
          </a:bodyPr>
          <a:lstStyle/>
          <a:p>
            <a:r>
              <a:rPr lang="en-US" sz="2400" dirty="0" smtClean="0">
                <a:latin typeface="Times New Roman" pitchFamily="18" charset="0"/>
                <a:cs typeface="Times New Roman" pitchFamily="18" charset="0"/>
              </a:rPr>
              <a:t>President Obama as the current head our country and head of the Democratic Party, took the opportunity recently to define the role of citizens this year. In it he clarifies the differences between political parties.</a:t>
            </a:r>
            <a:endParaRPr lang="en-US" sz="2400" dirty="0" smtClean="0">
              <a:latin typeface="Times New Roman" pitchFamily="18" charset="0"/>
              <a:cs typeface="Times New Roman" pitchFamily="18" charset="0"/>
              <a:hlinkClick r:id="rId3"/>
            </a:endParaRPr>
          </a:p>
          <a:p>
            <a:r>
              <a:rPr lang="en-US" sz="1800" u="sng" dirty="0" smtClean="0">
                <a:latin typeface="Times New Roman" pitchFamily="18" charset="0"/>
                <a:cs typeface="Times New Roman" pitchFamily="18" charset="0"/>
                <a:hlinkClick r:id="rId3"/>
              </a:rPr>
              <a:t>http://youtu.be/FBorRZnqtMo</a:t>
            </a:r>
            <a:endParaRPr lang="en-US" sz="18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marL="455613" indent="-273050">
              <a:buNone/>
              <a:tabLst>
                <a:tab pos="7424738" algn="l"/>
              </a:tabLst>
            </a:pPr>
            <a:r>
              <a:rPr lang="en-US" sz="2000" i="1" dirty="0" smtClean="0">
                <a:latin typeface="Times New Roman" pitchFamily="18" charset="0"/>
                <a:cs typeface="Times New Roman" pitchFamily="18" charset="0"/>
              </a:rPr>
              <a:t>"Over the next four months you have a choice to make. Not just between two political parties or even two people. It's a choice between two very different plans for our country.”</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So what is the difference between political parties?</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44034" name="Picture 2"/>
          <p:cNvPicPr>
            <a:picLocks noChangeAspect="1" noChangeArrowheads="1"/>
          </p:cNvPicPr>
          <p:nvPr/>
        </p:nvPicPr>
        <p:blipFill>
          <a:blip r:embed="rId4" cstate="print"/>
          <a:srcRect/>
          <a:stretch>
            <a:fillRect/>
          </a:stretch>
        </p:blipFill>
        <p:spPr bwMode="auto">
          <a:xfrm rot="20455058">
            <a:off x="7962900" y="5883206"/>
            <a:ext cx="1181100" cy="90487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par>
                          <p:cTn id="16" fill="hold">
                            <p:stCondLst>
                              <p:cond delay="500"/>
                            </p:stCondLst>
                            <p:childTnLst>
                              <p:par>
                                <p:cTn id="17" presetID="20" presetClass="entr" presetSubtype="0" fill="hold" nodeType="after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edge">
                                      <p:cBhvr>
                                        <p:cTn id="19" dur="2000"/>
                                        <p:tgtEl>
                                          <p:spTgt spid="1026"/>
                                        </p:tgtEl>
                                      </p:cBhvr>
                                    </p:animEffect>
                                  </p:childTnLst>
                                </p:cTn>
                              </p:par>
                            </p:childTnLst>
                          </p:cTn>
                        </p:par>
                        <p:par>
                          <p:cTn id="20" fill="hold">
                            <p:stCondLst>
                              <p:cond delay="2500"/>
                            </p:stCondLst>
                            <p:childTnLst>
                              <p:par>
                                <p:cTn id="21" presetID="9"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dissolve">
                                      <p:cBhvr>
                                        <p:cTn id="23" dur="500"/>
                                        <p:tgtEl>
                                          <p:spTgt spid="3">
                                            <p:txEl>
                                              <p:pRg st="1" end="1"/>
                                            </p:txEl>
                                          </p:spTgt>
                                        </p:tgtEl>
                                      </p:cBhvr>
                                    </p:animEffect>
                                  </p:childTnLst>
                                </p:cTn>
                              </p:par>
                            </p:childTnLst>
                          </p:cTn>
                        </p:par>
                        <p:par>
                          <p:cTn id="24" fill="hold">
                            <p:stCondLst>
                              <p:cond delay="3000"/>
                            </p:stCondLst>
                            <p:childTnLst>
                              <p:par>
                                <p:cTn id="25" presetID="12" presetClass="entr" presetSubtype="4"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9" presetClass="entr" presetSubtype="0" fill="hold" nodeType="afterEffect">
                                  <p:stCondLst>
                                    <p:cond delay="0"/>
                                  </p:stCondLst>
                                  <p:childTnLst>
                                    <p:set>
                                      <p:cBhvr>
                                        <p:cTn id="36" dur="1" fill="hold">
                                          <p:stCondLst>
                                            <p:cond delay="0"/>
                                          </p:stCondLst>
                                        </p:cTn>
                                        <p:tgtEl>
                                          <p:spTgt spid="44034"/>
                                        </p:tgtEl>
                                        <p:attrNameLst>
                                          <p:attrName>style.visibility</p:attrName>
                                        </p:attrNameLst>
                                      </p:cBhvr>
                                      <p:to>
                                        <p:strVal val="visible"/>
                                      </p:to>
                                    </p:set>
                                    <p:animEffect transition="in" filter="dissolve">
                                      <p:cBhvr>
                                        <p:cTn id="37"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85800" y="76200"/>
            <a:ext cx="8229600" cy="1752600"/>
          </a:xfrm>
        </p:spPr>
        <p:txBody>
          <a:bodyPr anchor="t">
            <a:normAutofit/>
          </a:bodyPr>
          <a:lstStyle/>
          <a:p>
            <a:pPr algn="ctr"/>
            <a:r>
              <a:rPr lang="en-US" sz="5400" b="1" dirty="0" smtClean="0">
                <a:ln w="18000">
                  <a:solidFill>
                    <a:srgbClr val="FFC000"/>
                  </a:solidFill>
                  <a:prstDash val="solid"/>
                  <a:miter lim="800000"/>
                </a:ln>
                <a:blipFill>
                  <a:blip r:embed="rId3"/>
                  <a:tile tx="0" ty="0" sx="100000" sy="100000" flip="none" algn="tl"/>
                </a:blipFill>
                <a:effectLst>
                  <a:outerShdw blurRad="25500" dist="23000" dir="7020000" algn="tl">
                    <a:srgbClr val="000000">
                      <a:alpha val="50000"/>
                    </a:srgbClr>
                  </a:outerShdw>
                </a:effectLst>
              </a:rPr>
              <a:t>Okay, so we are not guaranteed the best leader,</a:t>
            </a:r>
            <a:endParaRPr lang="en-US" dirty="0">
              <a:blipFill>
                <a:blip r:embed="rId3"/>
                <a:tile tx="0" ty="0" sx="100000" sy="100000" flip="none" algn="tl"/>
              </a:blipFill>
            </a:endParaRPr>
          </a:p>
        </p:txBody>
      </p:sp>
      <p:sp>
        <p:nvSpPr>
          <p:cNvPr id="9" name="TextBox 8"/>
          <p:cNvSpPr txBox="1"/>
          <p:nvPr/>
        </p:nvSpPr>
        <p:spPr>
          <a:xfrm>
            <a:off x="457200" y="1752600"/>
            <a:ext cx="8458200" cy="1938992"/>
          </a:xfrm>
          <a:prstGeom prst="rect">
            <a:avLst/>
          </a:prstGeom>
          <a:noFill/>
        </p:spPr>
        <p:txBody>
          <a:bodyPr wrap="square" rtlCol="0">
            <a:spAutoFit/>
          </a:bodyPr>
          <a:lstStyle/>
          <a:p>
            <a:r>
              <a:rPr lang="en-US" sz="4000" b="1" dirty="0" smtClean="0">
                <a:ln w="18000">
                  <a:solidFill>
                    <a:srgbClr val="FFC000"/>
                  </a:solidFill>
                  <a:prstDash val="solid"/>
                  <a:miter lim="800000"/>
                </a:ln>
                <a:blipFill>
                  <a:blip r:embed="rId4"/>
                  <a:tile tx="0" ty="0" sx="100000" sy="100000" flip="none" algn="tl"/>
                </a:blipFill>
                <a:effectLst>
                  <a:outerShdw blurRad="25500" dist="23000" dir="7020000" algn="tl">
                    <a:srgbClr val="000000">
                      <a:alpha val="50000"/>
                    </a:srgbClr>
                  </a:outerShdw>
                </a:effectLst>
              </a:rPr>
              <a:t>but what would we end up with out working at it, and thinking about what we needed in a leader?</a:t>
            </a:r>
            <a:endParaRPr lang="en-US" sz="4000" dirty="0">
              <a:blipFill>
                <a:blip r:embed="rId4"/>
                <a:tile tx="0" ty="0" sx="100000" sy="100000" flip="none" algn="tl"/>
              </a:blipFill>
            </a:endParaRPr>
          </a:p>
        </p:txBody>
      </p:sp>
      <p:pic>
        <p:nvPicPr>
          <p:cNvPr id="23554" name="Picture 2" descr="http://ts3.mm.bing.net/images/thumbnail.aspx?q=5007099286389910&amp;id=8291e7f7c76fe24d9c69799c486eb2c6"/>
          <p:cNvPicPr>
            <a:picLocks noChangeAspect="1" noChangeArrowheads="1"/>
          </p:cNvPicPr>
          <p:nvPr/>
        </p:nvPicPr>
        <p:blipFill>
          <a:blip r:embed="rId5" cstate="print"/>
          <a:srcRect/>
          <a:stretch>
            <a:fillRect/>
          </a:stretch>
        </p:blipFill>
        <p:spPr bwMode="auto">
          <a:xfrm>
            <a:off x="685800" y="4343400"/>
            <a:ext cx="2695575" cy="1895476"/>
          </a:xfrm>
          <a:prstGeom prst="rect">
            <a:avLst/>
          </a:prstGeom>
          <a:noFill/>
        </p:spPr>
      </p:pic>
      <p:pic>
        <p:nvPicPr>
          <p:cNvPr id="23556" name="Picture 4" descr="http://ts1.mm.bing.net/images/thumbnail.aspx?q=4872671127013012&amp;id=979a618f90acc195bf1ae10641e592f2"/>
          <p:cNvPicPr>
            <a:picLocks noChangeAspect="1" noChangeArrowheads="1"/>
          </p:cNvPicPr>
          <p:nvPr/>
        </p:nvPicPr>
        <p:blipFill>
          <a:blip r:embed="rId6" cstate="print"/>
          <a:srcRect/>
          <a:stretch>
            <a:fillRect/>
          </a:stretch>
        </p:blipFill>
        <p:spPr bwMode="auto">
          <a:xfrm>
            <a:off x="4038600" y="4191000"/>
            <a:ext cx="1666875" cy="2162176"/>
          </a:xfrm>
          <a:prstGeom prst="rect">
            <a:avLst/>
          </a:prstGeom>
          <a:noFill/>
        </p:spPr>
      </p:pic>
      <p:pic>
        <p:nvPicPr>
          <p:cNvPr id="23558" name="Picture 6" descr="http://ts4.mm.bing.net/images/thumbnail.aspx?q=4945496586191191&amp;id=0a33e11fa619d0b5aebf6d4437c16ba4"/>
          <p:cNvPicPr>
            <a:picLocks noChangeAspect="1" noChangeArrowheads="1"/>
          </p:cNvPicPr>
          <p:nvPr/>
        </p:nvPicPr>
        <p:blipFill>
          <a:blip r:embed="rId7" cstate="print"/>
          <a:srcRect/>
          <a:stretch>
            <a:fillRect/>
          </a:stretch>
        </p:blipFill>
        <p:spPr bwMode="auto">
          <a:xfrm>
            <a:off x="6553200" y="4191000"/>
            <a:ext cx="1828800" cy="2176610"/>
          </a:xfrm>
          <a:prstGeom prst="rect">
            <a:avLst/>
          </a:prstGeom>
          <a:noFill/>
        </p:spPr>
      </p:pic>
      <p:pic>
        <p:nvPicPr>
          <p:cNvPr id="23560" name="Picture 8" descr="http://ts3.mm.bing.net/images/thumbnail.aspx?q=4956221097444434&amp;id=a313d333314d495410f12ca953c338d7"/>
          <p:cNvPicPr>
            <a:picLocks noChangeAspect="1" noChangeArrowheads="1"/>
          </p:cNvPicPr>
          <p:nvPr/>
        </p:nvPicPr>
        <p:blipFill>
          <a:blip r:embed="rId8" cstate="print"/>
          <a:srcRect/>
          <a:stretch>
            <a:fillRect/>
          </a:stretch>
        </p:blipFill>
        <p:spPr bwMode="auto">
          <a:xfrm>
            <a:off x="3048000" y="3623199"/>
            <a:ext cx="2971800" cy="3158601"/>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3554"/>
                                        </p:tgtEl>
                                        <p:attrNameLst>
                                          <p:attrName>style.visibility</p:attrName>
                                        </p:attrNameLst>
                                      </p:cBhvr>
                                      <p:to>
                                        <p:strVal val="visible"/>
                                      </p:to>
                                    </p:set>
                                    <p:animEffect transition="in" filter="dissolve">
                                      <p:cBhvr>
                                        <p:cTn id="20" dur="500"/>
                                        <p:tgtEl>
                                          <p:spTgt spid="23554"/>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23556"/>
                                        </p:tgtEl>
                                        <p:attrNameLst>
                                          <p:attrName>style.visibility</p:attrName>
                                        </p:attrNameLst>
                                      </p:cBhvr>
                                      <p:to>
                                        <p:strVal val="visible"/>
                                      </p:to>
                                    </p:set>
                                    <p:animEffect transition="in" filter="dissolve">
                                      <p:cBhvr>
                                        <p:cTn id="24" dur="500"/>
                                        <p:tgtEl>
                                          <p:spTgt spid="23556"/>
                                        </p:tgtEl>
                                      </p:cBhvr>
                                    </p:animEffect>
                                  </p:childTnLst>
                                </p:cTn>
                              </p:par>
                            </p:childTnLst>
                          </p:cTn>
                        </p:par>
                        <p:par>
                          <p:cTn id="25" fill="hold">
                            <p:stCondLst>
                              <p:cond delay="1000"/>
                            </p:stCondLst>
                            <p:childTnLst>
                              <p:par>
                                <p:cTn id="26" presetID="9" presetClass="entr" presetSubtype="0" fill="hold" nodeType="afterEffect">
                                  <p:stCondLst>
                                    <p:cond delay="0"/>
                                  </p:stCondLst>
                                  <p:childTnLst>
                                    <p:set>
                                      <p:cBhvr>
                                        <p:cTn id="27" dur="1" fill="hold">
                                          <p:stCondLst>
                                            <p:cond delay="0"/>
                                          </p:stCondLst>
                                        </p:cTn>
                                        <p:tgtEl>
                                          <p:spTgt spid="23558"/>
                                        </p:tgtEl>
                                        <p:attrNameLst>
                                          <p:attrName>style.visibility</p:attrName>
                                        </p:attrNameLst>
                                      </p:cBhvr>
                                      <p:to>
                                        <p:strVal val="visible"/>
                                      </p:to>
                                    </p:set>
                                    <p:animEffect transition="in" filter="dissolve">
                                      <p:cBhvr>
                                        <p:cTn id="28" dur="500"/>
                                        <p:tgtEl>
                                          <p:spTgt spid="2355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nodeType="clickEffect">
                                  <p:stCondLst>
                                    <p:cond delay="0"/>
                                  </p:stCondLst>
                                  <p:childTnLst>
                                    <p:anim calcmode="lin" valueType="num">
                                      <p:cBhvr additive="base">
                                        <p:cTn id="32" dur="500"/>
                                        <p:tgtEl>
                                          <p:spTgt spid="23554"/>
                                        </p:tgtEl>
                                        <p:attrNameLst>
                                          <p:attrName>ppt_x</p:attrName>
                                        </p:attrNameLst>
                                      </p:cBhvr>
                                      <p:tavLst>
                                        <p:tav tm="0">
                                          <p:val>
                                            <p:strVal val="ppt_x"/>
                                          </p:val>
                                        </p:tav>
                                        <p:tav tm="100000">
                                          <p:val>
                                            <p:strVal val="ppt_x"/>
                                          </p:val>
                                        </p:tav>
                                      </p:tavLst>
                                    </p:anim>
                                    <p:anim calcmode="lin" valueType="num">
                                      <p:cBhvr additive="base">
                                        <p:cTn id="33" dur="500"/>
                                        <p:tgtEl>
                                          <p:spTgt spid="23554"/>
                                        </p:tgtEl>
                                        <p:attrNameLst>
                                          <p:attrName>ppt_y</p:attrName>
                                        </p:attrNameLst>
                                      </p:cBhvr>
                                      <p:tavLst>
                                        <p:tav tm="0">
                                          <p:val>
                                            <p:strVal val="ppt_y"/>
                                          </p:val>
                                        </p:tav>
                                        <p:tav tm="100000">
                                          <p:val>
                                            <p:strVal val="1+ppt_h/2"/>
                                          </p:val>
                                        </p:tav>
                                      </p:tavLst>
                                    </p:anim>
                                    <p:set>
                                      <p:cBhvr>
                                        <p:cTn id="34" dur="1" fill="hold">
                                          <p:stCondLst>
                                            <p:cond delay="499"/>
                                          </p:stCondLst>
                                        </p:cTn>
                                        <p:tgtEl>
                                          <p:spTgt spid="23554"/>
                                        </p:tgtEl>
                                        <p:attrNameLst>
                                          <p:attrName>style.visibility</p:attrName>
                                        </p:attrNameLst>
                                      </p:cBhvr>
                                      <p:to>
                                        <p:strVal val="hidden"/>
                                      </p:to>
                                    </p:set>
                                  </p:childTnLst>
                                </p:cTn>
                              </p:par>
                            </p:childTnLst>
                          </p:cTn>
                        </p:par>
                        <p:par>
                          <p:cTn id="35" fill="hold">
                            <p:stCondLst>
                              <p:cond delay="500"/>
                            </p:stCondLst>
                            <p:childTnLst>
                              <p:par>
                                <p:cTn id="36" presetID="2" presetClass="exit" presetSubtype="4" fill="hold" nodeType="afterEffect">
                                  <p:stCondLst>
                                    <p:cond delay="0"/>
                                  </p:stCondLst>
                                  <p:childTnLst>
                                    <p:anim calcmode="lin" valueType="num">
                                      <p:cBhvr additive="base">
                                        <p:cTn id="37" dur="500"/>
                                        <p:tgtEl>
                                          <p:spTgt spid="23556"/>
                                        </p:tgtEl>
                                        <p:attrNameLst>
                                          <p:attrName>ppt_x</p:attrName>
                                        </p:attrNameLst>
                                      </p:cBhvr>
                                      <p:tavLst>
                                        <p:tav tm="0">
                                          <p:val>
                                            <p:strVal val="ppt_x"/>
                                          </p:val>
                                        </p:tav>
                                        <p:tav tm="100000">
                                          <p:val>
                                            <p:strVal val="ppt_x"/>
                                          </p:val>
                                        </p:tav>
                                      </p:tavLst>
                                    </p:anim>
                                    <p:anim calcmode="lin" valueType="num">
                                      <p:cBhvr additive="base">
                                        <p:cTn id="38" dur="500"/>
                                        <p:tgtEl>
                                          <p:spTgt spid="23556"/>
                                        </p:tgtEl>
                                        <p:attrNameLst>
                                          <p:attrName>ppt_y</p:attrName>
                                        </p:attrNameLst>
                                      </p:cBhvr>
                                      <p:tavLst>
                                        <p:tav tm="0">
                                          <p:val>
                                            <p:strVal val="ppt_y"/>
                                          </p:val>
                                        </p:tav>
                                        <p:tav tm="100000">
                                          <p:val>
                                            <p:strVal val="1+ppt_h/2"/>
                                          </p:val>
                                        </p:tav>
                                      </p:tavLst>
                                    </p:anim>
                                    <p:set>
                                      <p:cBhvr>
                                        <p:cTn id="39" dur="1" fill="hold">
                                          <p:stCondLst>
                                            <p:cond delay="499"/>
                                          </p:stCondLst>
                                        </p:cTn>
                                        <p:tgtEl>
                                          <p:spTgt spid="23556"/>
                                        </p:tgtEl>
                                        <p:attrNameLst>
                                          <p:attrName>style.visibility</p:attrName>
                                        </p:attrNameLst>
                                      </p:cBhvr>
                                      <p:to>
                                        <p:strVal val="hidden"/>
                                      </p:to>
                                    </p:set>
                                  </p:childTnLst>
                                </p:cTn>
                              </p:par>
                            </p:childTnLst>
                          </p:cTn>
                        </p:par>
                        <p:par>
                          <p:cTn id="40" fill="hold">
                            <p:stCondLst>
                              <p:cond delay="1000"/>
                            </p:stCondLst>
                            <p:childTnLst>
                              <p:par>
                                <p:cTn id="41" presetID="2" presetClass="exit" presetSubtype="4" fill="hold" nodeType="afterEffect">
                                  <p:stCondLst>
                                    <p:cond delay="0"/>
                                  </p:stCondLst>
                                  <p:childTnLst>
                                    <p:anim calcmode="lin" valueType="num">
                                      <p:cBhvr additive="base">
                                        <p:cTn id="42" dur="500"/>
                                        <p:tgtEl>
                                          <p:spTgt spid="23558"/>
                                        </p:tgtEl>
                                        <p:attrNameLst>
                                          <p:attrName>ppt_x</p:attrName>
                                        </p:attrNameLst>
                                      </p:cBhvr>
                                      <p:tavLst>
                                        <p:tav tm="0">
                                          <p:val>
                                            <p:strVal val="ppt_x"/>
                                          </p:val>
                                        </p:tav>
                                        <p:tav tm="100000">
                                          <p:val>
                                            <p:strVal val="ppt_x"/>
                                          </p:val>
                                        </p:tav>
                                      </p:tavLst>
                                    </p:anim>
                                    <p:anim calcmode="lin" valueType="num">
                                      <p:cBhvr additive="base">
                                        <p:cTn id="43" dur="500"/>
                                        <p:tgtEl>
                                          <p:spTgt spid="23558"/>
                                        </p:tgtEl>
                                        <p:attrNameLst>
                                          <p:attrName>ppt_y</p:attrName>
                                        </p:attrNameLst>
                                      </p:cBhvr>
                                      <p:tavLst>
                                        <p:tav tm="0">
                                          <p:val>
                                            <p:strVal val="ppt_y"/>
                                          </p:val>
                                        </p:tav>
                                        <p:tav tm="100000">
                                          <p:val>
                                            <p:strVal val="1+ppt_h/2"/>
                                          </p:val>
                                        </p:tav>
                                      </p:tavLst>
                                    </p:anim>
                                    <p:set>
                                      <p:cBhvr>
                                        <p:cTn id="44" dur="1" fill="hold">
                                          <p:stCondLst>
                                            <p:cond delay="499"/>
                                          </p:stCondLst>
                                        </p:cTn>
                                        <p:tgtEl>
                                          <p:spTgt spid="23558"/>
                                        </p:tgtEl>
                                        <p:attrNameLst>
                                          <p:attrName>style.visibility</p:attrName>
                                        </p:attrNameLst>
                                      </p:cBhvr>
                                      <p:to>
                                        <p:strVal val="hidden"/>
                                      </p:to>
                                    </p:set>
                                  </p:childTnLst>
                                </p:cTn>
                              </p:par>
                            </p:childTnLst>
                          </p:cTn>
                        </p:par>
                        <p:par>
                          <p:cTn id="45" fill="hold">
                            <p:stCondLst>
                              <p:cond delay="1500"/>
                            </p:stCondLst>
                            <p:childTnLst>
                              <p:par>
                                <p:cTn id="46" presetID="35" presetClass="entr" presetSubtype="0" fill="hold" nodeType="afterEffect">
                                  <p:stCondLst>
                                    <p:cond delay="0"/>
                                  </p:stCondLst>
                                  <p:childTnLst>
                                    <p:set>
                                      <p:cBhvr>
                                        <p:cTn id="47" dur="1" fill="hold">
                                          <p:stCondLst>
                                            <p:cond delay="0"/>
                                          </p:stCondLst>
                                        </p:cTn>
                                        <p:tgtEl>
                                          <p:spTgt spid="23560"/>
                                        </p:tgtEl>
                                        <p:attrNameLst>
                                          <p:attrName>style.visibility</p:attrName>
                                        </p:attrNameLst>
                                      </p:cBhvr>
                                      <p:to>
                                        <p:strVal val="visible"/>
                                      </p:to>
                                    </p:set>
                                    <p:animEffect transition="in" filter="fade">
                                      <p:cBhvr>
                                        <p:cTn id="48" dur="2000"/>
                                        <p:tgtEl>
                                          <p:spTgt spid="23560"/>
                                        </p:tgtEl>
                                      </p:cBhvr>
                                    </p:animEffect>
                                    <p:anim calcmode="lin" valueType="num">
                                      <p:cBhvr>
                                        <p:cTn id="49" dur="2000" fill="hold"/>
                                        <p:tgtEl>
                                          <p:spTgt spid="23560"/>
                                        </p:tgtEl>
                                        <p:attrNameLst>
                                          <p:attrName>style.rotation</p:attrName>
                                        </p:attrNameLst>
                                      </p:cBhvr>
                                      <p:tavLst>
                                        <p:tav tm="0">
                                          <p:val>
                                            <p:fltVal val="720"/>
                                          </p:val>
                                        </p:tav>
                                        <p:tav tm="100000">
                                          <p:val>
                                            <p:fltVal val="0"/>
                                          </p:val>
                                        </p:tav>
                                      </p:tavLst>
                                    </p:anim>
                                    <p:anim calcmode="lin" valueType="num">
                                      <p:cBhvr>
                                        <p:cTn id="50" dur="2000" fill="hold"/>
                                        <p:tgtEl>
                                          <p:spTgt spid="23560"/>
                                        </p:tgtEl>
                                        <p:attrNameLst>
                                          <p:attrName>ppt_h</p:attrName>
                                        </p:attrNameLst>
                                      </p:cBhvr>
                                      <p:tavLst>
                                        <p:tav tm="0">
                                          <p:val>
                                            <p:fltVal val="0"/>
                                          </p:val>
                                        </p:tav>
                                        <p:tav tm="100000">
                                          <p:val>
                                            <p:strVal val="#ppt_h"/>
                                          </p:val>
                                        </p:tav>
                                      </p:tavLst>
                                    </p:anim>
                                    <p:anim calcmode="lin" valueType="num">
                                      <p:cBhvr>
                                        <p:cTn id="51" dur="2000" fill="hold"/>
                                        <p:tgtEl>
                                          <p:spTgt spid="2356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972312"/>
          </a:xfrm>
        </p:spPr>
        <p:txBody>
          <a:bodyPr anchor="t"/>
          <a:lstStyle/>
          <a:p>
            <a:pPr algn="ctr"/>
            <a:r>
              <a:rPr lang="en-US" b="1" dirty="0" smtClean="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rPr>
              <a:t>Back to the beginning</a:t>
            </a:r>
            <a:endParaRPr lang="en-US" b="1" dirty="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457200" y="2133600"/>
            <a:ext cx="8229600" cy="4343400"/>
          </a:xfrm>
        </p:spPr>
        <p:txBody>
          <a:bodyPr>
            <a:noAutofit/>
          </a:bodyPr>
          <a:lstStyle/>
          <a:p>
            <a:pPr marL="514350" indent="-514350">
              <a:buClr>
                <a:schemeClr val="accent1">
                  <a:lumMod val="50000"/>
                </a:schemeClr>
              </a:buClr>
              <a:buFont typeface="+mj-lt"/>
              <a:buAutoNum type="alphaUcPeriod"/>
            </a:pPr>
            <a:r>
              <a:rPr lang="en-US" sz="2400" dirty="0" smtClean="0"/>
              <a:t>We will start the unit with looking at some of the needed vocabulary </a:t>
            </a:r>
            <a:r>
              <a:rPr lang="en-US" sz="2000" dirty="0" smtClean="0"/>
              <a:t>(Direct Teaching)</a:t>
            </a:r>
          </a:p>
          <a:p>
            <a:pPr marL="514350" indent="-514350">
              <a:buClr>
                <a:schemeClr val="accent1">
                  <a:lumMod val="50000"/>
                </a:schemeClr>
              </a:buClr>
              <a:buFont typeface="+mj-lt"/>
              <a:buAutoNum type="alphaUcPeriod"/>
            </a:pPr>
            <a:r>
              <a:rPr lang="en-US" sz="2400" dirty="0" smtClean="0"/>
              <a:t>Next we need to understand the purpose of political parties </a:t>
            </a:r>
            <a:r>
              <a:rPr lang="en-US" sz="2000" dirty="0" smtClean="0"/>
              <a:t>(Direct Teaching) (Reading, PowerPoint,&amp; Q/A)</a:t>
            </a:r>
          </a:p>
          <a:p>
            <a:pPr marL="514350" indent="-514350">
              <a:buClr>
                <a:schemeClr val="accent1">
                  <a:lumMod val="50000"/>
                </a:schemeClr>
              </a:buClr>
              <a:buFont typeface="+mj-lt"/>
              <a:buAutoNum type="alphaUcPeriod"/>
            </a:pPr>
            <a:r>
              <a:rPr lang="en-US" sz="2400" dirty="0" smtClean="0"/>
              <a:t>Then in a group, you will research about a specific party and the leaders they supported </a:t>
            </a:r>
            <a:r>
              <a:rPr lang="en-US" sz="2000" dirty="0" smtClean="0"/>
              <a:t>(random draw) (Student Led)</a:t>
            </a:r>
          </a:p>
          <a:p>
            <a:pPr marL="514350" indent="-514350">
              <a:buClr>
                <a:schemeClr val="accent1">
                  <a:lumMod val="50000"/>
                </a:schemeClr>
              </a:buClr>
              <a:buFont typeface="+mj-lt"/>
              <a:buAutoNum type="alphaUcPeriod"/>
            </a:pPr>
            <a:r>
              <a:rPr lang="en-US" sz="2400" dirty="0" smtClean="0"/>
              <a:t>After this work, you will report out on your research (Student Led)</a:t>
            </a:r>
          </a:p>
          <a:p>
            <a:pPr marL="514350" indent="-514350">
              <a:buClr>
                <a:schemeClr val="accent1">
                  <a:lumMod val="50000"/>
                </a:schemeClr>
              </a:buClr>
              <a:buFont typeface="+mj-lt"/>
              <a:buAutoNum type="alphaUcPeriod"/>
            </a:pPr>
            <a:r>
              <a:rPr lang="en-US" sz="2400" dirty="0" smtClean="0"/>
              <a:t>Last, you will individually answer our target questions</a:t>
            </a:r>
          </a:p>
          <a:p>
            <a:pPr marL="514350" indent="-514350">
              <a:buClr>
                <a:schemeClr val="accent1">
                  <a:lumMod val="50000"/>
                </a:schemeClr>
              </a:buClr>
              <a:buFont typeface="+mj-lt"/>
              <a:buAutoNum type="alphaUcPeriod"/>
            </a:pPr>
            <a:endParaRPr lang="en-US" sz="2400" dirty="0"/>
          </a:p>
        </p:txBody>
      </p:sp>
      <p:sp>
        <p:nvSpPr>
          <p:cNvPr id="4" name="TextBox 3"/>
          <p:cNvSpPr txBox="1"/>
          <p:nvPr/>
        </p:nvSpPr>
        <p:spPr>
          <a:xfrm>
            <a:off x="1143000" y="838200"/>
            <a:ext cx="7391400" cy="1323439"/>
          </a:xfrm>
          <a:prstGeom prst="rect">
            <a:avLst/>
          </a:prstGeom>
          <a:noFill/>
        </p:spPr>
        <p:txBody>
          <a:bodyPr wrap="square" rtlCol="0">
            <a:spAutoFit/>
          </a:bodyPr>
          <a:lstStyle/>
          <a:p>
            <a:pPr algn="ctr"/>
            <a:r>
              <a:rPr lang="en-US" sz="4000" b="1" kern="0" dirty="0" smtClean="0">
                <a:ln w="28575">
                  <a:solidFill>
                    <a:srgbClr val="FFC000"/>
                  </a:solidFill>
                </a:ln>
                <a:blipFill>
                  <a:blip r:embed="rId2"/>
                  <a:tile tx="0" ty="0" sx="100000" sy="100000" flip="none" algn="tl"/>
                </a:blipFill>
                <a:effectLst>
                  <a:innerShdw blurRad="69850" dist="43180" dir="5400000">
                    <a:srgbClr val="000000">
                      <a:alpha val="65000"/>
                    </a:srgbClr>
                  </a:innerShdw>
                </a:effectLst>
                <a:latin typeface="Times New Roman" pitchFamily="18" charset="0"/>
                <a:cs typeface="Times New Roman" pitchFamily="18" charset="0"/>
              </a:rPr>
              <a:t>Why Do We Need Political Parties?</a:t>
            </a:r>
          </a:p>
        </p:txBody>
      </p:sp>
      <p:pic>
        <p:nvPicPr>
          <p:cNvPr id="5" name="Picture 17" descr="http://www.liveuselections.info/wp-content/themes/Purelation/images/125x125_04.png"/>
          <p:cNvPicPr>
            <a:picLocks noChangeAspect="1" noChangeArrowheads="1"/>
          </p:cNvPicPr>
          <p:nvPr/>
        </p:nvPicPr>
        <p:blipFill>
          <a:blip r:embed="rId3" cstate="print"/>
          <a:srcRect/>
          <a:stretch>
            <a:fillRect/>
          </a:stretch>
        </p:blipFill>
        <p:spPr bwMode="auto">
          <a:xfrm>
            <a:off x="8153400" y="5867400"/>
            <a:ext cx="990600" cy="9906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slide(fromBottom)">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slide(fromBottom)">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slide(fromBottom)">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slide(fromBottom)">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slide(fromBottom)">
                                      <p:cBhvr>
                                        <p:cTn id="40" dur="500"/>
                                        <p:tgtEl>
                                          <p:spTgt spid="3">
                                            <p:txEl>
                                              <p:pRg st="4" end="4"/>
                                            </p:txEl>
                                          </p:spTgt>
                                        </p:tgtEl>
                                      </p:cBhvr>
                                    </p:animEffect>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chor="t"/>
          <a:lstStyle/>
          <a:p>
            <a:pPr algn="ctr"/>
            <a:r>
              <a:rPr lang="en-US" dirty="0" smtClean="0">
                <a:ln>
                  <a:solidFill>
                    <a:schemeClr val="tx1">
                      <a:lumMod val="50000"/>
                      <a:lumOff val="50000"/>
                    </a:schemeClr>
                  </a:solidFill>
                </a:ln>
                <a:solidFill>
                  <a:srgbClr val="F95207"/>
                </a:solidFill>
                <a:effectLst>
                  <a:innerShdw blurRad="63500" dist="50800" dir="13500000">
                    <a:prstClr val="black">
                      <a:alpha val="50000"/>
                    </a:prstClr>
                  </a:innerShdw>
                </a:effectLst>
              </a:rPr>
              <a:t>Vocabulary</a:t>
            </a:r>
            <a:endParaRPr lang="en-US" dirty="0">
              <a:ln>
                <a:solidFill>
                  <a:schemeClr val="tx1">
                    <a:lumMod val="50000"/>
                    <a:lumOff val="50000"/>
                  </a:schemeClr>
                </a:solidFill>
              </a:ln>
              <a:solidFill>
                <a:srgbClr val="F95207"/>
              </a:solidFill>
              <a:effectLst>
                <a:innerShdw blurRad="63500" dist="50800" dir="13500000">
                  <a:prstClr val="black">
                    <a:alpha val="50000"/>
                  </a:prstClr>
                </a:innerShdw>
              </a:effectLst>
            </a:endParaRPr>
          </a:p>
        </p:txBody>
      </p:sp>
      <p:sp>
        <p:nvSpPr>
          <p:cNvPr id="4" name="TextBox 3"/>
          <p:cNvSpPr txBox="1"/>
          <p:nvPr/>
        </p:nvSpPr>
        <p:spPr>
          <a:xfrm>
            <a:off x="838200" y="0"/>
            <a:ext cx="7620000" cy="369332"/>
          </a:xfrm>
          <a:prstGeom prst="rect">
            <a:avLst/>
          </a:prstGeom>
          <a:noFill/>
        </p:spPr>
        <p:txBody>
          <a:bodyPr wrap="square" rtlCol="0">
            <a:spAutoFit/>
          </a:bodyPr>
          <a:lstStyle/>
          <a:p>
            <a:pPr algn="ctr"/>
            <a:r>
              <a:rPr lang="en-US" dirty="0" smtClean="0"/>
              <a:t>First Things First</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304800" y="228600"/>
            <a:ext cx="1421090" cy="1378458"/>
          </a:xfrm>
          <a:prstGeom prst="rect">
            <a:avLst/>
          </a:prstGeom>
          <a:noFill/>
          <a:ln w="9525">
            <a:noFill/>
            <a:miter lim="800000"/>
            <a:headEnd/>
            <a:tailEnd/>
          </a:ln>
          <a:effectLst/>
        </p:spPr>
      </p:pic>
      <p:pic>
        <p:nvPicPr>
          <p:cNvPr id="8" name="Picture 17" descr="http://www.liveuselections.info/wp-content/themes/Purelation/images/125x125_04.png"/>
          <p:cNvPicPr>
            <a:picLocks noChangeAspect="1" noChangeArrowheads="1"/>
          </p:cNvPicPr>
          <p:nvPr/>
        </p:nvPicPr>
        <p:blipFill>
          <a:blip r:embed="rId4" cstate="print"/>
          <a:srcRect/>
          <a:stretch>
            <a:fillRect/>
          </a:stretch>
        </p:blipFill>
        <p:spPr bwMode="auto">
          <a:xfrm>
            <a:off x="8153400" y="5867400"/>
            <a:ext cx="990600" cy="990600"/>
          </a:xfrm>
          <a:prstGeom prst="rect">
            <a:avLst/>
          </a:prstGeom>
          <a:noFill/>
        </p:spPr>
      </p:pic>
      <p:sp>
        <p:nvSpPr>
          <p:cNvPr id="9" name="Content Placeholder 8"/>
          <p:cNvSpPr>
            <a:spLocks noGrp="1"/>
          </p:cNvSpPr>
          <p:nvPr>
            <p:ph sz="half" idx="1"/>
          </p:nvPr>
        </p:nvSpPr>
        <p:spPr>
          <a:xfrm>
            <a:off x="457200" y="1676400"/>
            <a:ext cx="8077200" cy="4678525"/>
          </a:xfrm>
        </p:spPr>
        <p:txBody>
          <a:bodyPr>
            <a:normAutofit lnSpcReduction="10000"/>
          </a:bodyPr>
          <a:lstStyle/>
          <a:p>
            <a:pPr marL="514350" indent="-514350">
              <a:buClr>
                <a:srgbClr val="F95207"/>
              </a:buClr>
              <a:buFont typeface="+mj-lt"/>
              <a:buAutoNum type="arabicPeriod"/>
            </a:pPr>
            <a:r>
              <a:rPr lang="en-US" dirty="0" smtClean="0">
                <a:latin typeface="Times New Roman" pitchFamily="18" charset="0"/>
                <a:cs typeface="Times New Roman" pitchFamily="18" charset="0"/>
              </a:rPr>
              <a:t>It is hard to learn new information if we don’t have common vocabulary </a:t>
            </a:r>
            <a:r>
              <a:rPr lang="en-US" dirty="0" smtClean="0">
                <a:solidFill>
                  <a:srgbClr val="FF0000"/>
                </a:solidFill>
                <a:latin typeface="Times New Roman" pitchFamily="18" charset="0"/>
                <a:cs typeface="Times New Roman" pitchFamily="18" charset="0"/>
              </a:rPr>
              <a:t>(Have vocabulary list)</a:t>
            </a:r>
          </a:p>
          <a:p>
            <a:pPr marL="514350" indent="-514350">
              <a:buClr>
                <a:srgbClr val="F95207"/>
              </a:buClr>
              <a:buFont typeface="+mj-lt"/>
              <a:buAutoNum type="arabicPeriod"/>
            </a:pPr>
            <a:r>
              <a:rPr lang="en-US" dirty="0" smtClean="0">
                <a:latin typeface="Times New Roman" pitchFamily="18" charset="0"/>
                <a:cs typeface="Times New Roman" pitchFamily="18" charset="0"/>
              </a:rPr>
              <a:t>Look at your vocabulary list and fill out definitions for those terms you think are already familiar </a:t>
            </a:r>
          </a:p>
          <a:p>
            <a:pPr marL="514350" indent="-514350">
              <a:buClr>
                <a:srgbClr val="F95207"/>
              </a:buClr>
              <a:buFont typeface="+mj-lt"/>
              <a:buAutoNum type="arabicPeriod"/>
            </a:pPr>
            <a:r>
              <a:rPr lang="en-US" dirty="0" smtClean="0">
                <a:latin typeface="Times New Roman" pitchFamily="18" charset="0"/>
                <a:cs typeface="Times New Roman" pitchFamily="18" charset="0"/>
              </a:rPr>
              <a:t>Look up those terms you are unsure about or just don’t know </a:t>
            </a:r>
            <a:r>
              <a:rPr lang="en-US" dirty="0" smtClean="0">
                <a:solidFill>
                  <a:srgbClr val="FF0000"/>
                </a:solidFill>
                <a:latin typeface="Times New Roman" pitchFamily="18" charset="0"/>
                <a:cs typeface="Times New Roman" pitchFamily="18" charset="0"/>
              </a:rPr>
              <a:t>(table group)</a:t>
            </a:r>
          </a:p>
          <a:p>
            <a:pPr marL="514350" indent="-514350">
              <a:buClr>
                <a:srgbClr val="F95207"/>
              </a:buClr>
              <a:buFont typeface="+mj-lt"/>
              <a:buAutoNum type="arabicPeriod"/>
            </a:pPr>
            <a:r>
              <a:rPr lang="en-US" dirty="0" smtClean="0">
                <a:latin typeface="Times New Roman" pitchFamily="18" charset="0"/>
                <a:cs typeface="Times New Roman" pitchFamily="18" charset="0"/>
              </a:rPr>
              <a:t>Be ready to share your work in class</a:t>
            </a:r>
          </a:p>
          <a:p>
            <a:pPr marL="514350" indent="-514350">
              <a:buClr>
                <a:srgbClr val="F95207"/>
              </a:buClr>
              <a:buFont typeface="+mj-lt"/>
              <a:buAutoNum type="arabicPeriod"/>
            </a:pPr>
            <a:r>
              <a:rPr lang="en-US" dirty="0" smtClean="0">
                <a:latin typeface="Times New Roman" pitchFamily="18" charset="0"/>
                <a:cs typeface="Times New Roman" pitchFamily="18" charset="0"/>
              </a:rPr>
              <a:t>We need to have a refined, working class list of definitions</a:t>
            </a:r>
          </a:p>
          <a:p>
            <a:pPr marL="514350" indent="-514350">
              <a:buClr>
                <a:srgbClr val="F95207"/>
              </a:buClr>
              <a:buFont typeface="+mj-lt"/>
              <a:buAutoNum type="arabicPeriod"/>
            </a:pPr>
            <a:r>
              <a:rPr lang="en-US" dirty="0" smtClean="0">
                <a:latin typeface="Times New Roman" pitchFamily="18" charset="0"/>
                <a:cs typeface="Times New Roman" pitchFamily="18" charset="0"/>
              </a:rPr>
              <a:t>You will need to take an assessment to show you understand these terms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slide(fromBottom)">
                                      <p:cBhvr>
                                        <p:cTn id="19" dur="5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slide(fromBottom)">
                                      <p:cBhvr>
                                        <p:cTn id="24" dur="5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slide(fromBottom)">
                                      <p:cBhvr>
                                        <p:cTn id="29" dur="500"/>
                                        <p:tgtEl>
                                          <p:spTgt spid="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slide(fromBottom)">
                                      <p:cBhvr>
                                        <p:cTn id="34" dur="5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slide(fromBottom)">
                                      <p:cBhvr>
                                        <p:cTn id="39" dur="5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Effect transition="in" filter="slide(fromBottom)">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chor="t"/>
          <a:lstStyle/>
          <a:p>
            <a:pPr algn="ctr"/>
            <a:r>
              <a:rPr lang="en-US" dirty="0" smtClean="0">
                <a:ln>
                  <a:solidFill>
                    <a:schemeClr val="tx1">
                      <a:lumMod val="50000"/>
                      <a:lumOff val="50000"/>
                    </a:schemeClr>
                  </a:solidFill>
                </a:ln>
                <a:solidFill>
                  <a:srgbClr val="F95207"/>
                </a:solidFill>
                <a:effectLst>
                  <a:innerShdw blurRad="63500" dist="50800" dir="13500000">
                    <a:prstClr val="black">
                      <a:alpha val="50000"/>
                    </a:prstClr>
                  </a:innerShdw>
                </a:effectLst>
              </a:rPr>
              <a:t>Vocabulary</a:t>
            </a:r>
            <a:endParaRPr lang="en-US" dirty="0">
              <a:ln>
                <a:solidFill>
                  <a:schemeClr val="tx1">
                    <a:lumMod val="50000"/>
                    <a:lumOff val="50000"/>
                  </a:schemeClr>
                </a:solidFill>
              </a:ln>
              <a:solidFill>
                <a:srgbClr val="F95207"/>
              </a:solidFill>
              <a:effectLst>
                <a:innerShdw blurRad="63500" dist="50800" dir="13500000">
                  <a:prstClr val="black">
                    <a:alpha val="50000"/>
                  </a:prstClr>
                </a:innerShdw>
              </a:effectLst>
            </a:endParaRPr>
          </a:p>
        </p:txBody>
      </p:sp>
      <p:sp>
        <p:nvSpPr>
          <p:cNvPr id="3" name="Content Placeholder 2"/>
          <p:cNvSpPr>
            <a:spLocks noGrp="1"/>
          </p:cNvSpPr>
          <p:nvPr>
            <p:ph sz="half" idx="1"/>
          </p:nvPr>
        </p:nvSpPr>
        <p:spPr>
          <a:xfrm>
            <a:off x="457200" y="1981200"/>
            <a:ext cx="4038600" cy="4876799"/>
          </a:xfrm>
        </p:spPr>
        <p:txBody>
          <a:bodyPr>
            <a:noAutofit/>
          </a:bodyPr>
          <a:lstStyle/>
          <a:p>
            <a:pPr>
              <a:buClr>
                <a:srgbClr val="F95207"/>
              </a:buClr>
            </a:pPr>
            <a:r>
              <a:rPr lang="en-US" sz="2800" dirty="0" smtClean="0">
                <a:latin typeface="Times New Roman" pitchFamily="18" charset="0"/>
                <a:cs typeface="Times New Roman" pitchFamily="18" charset="0"/>
              </a:rPr>
              <a:t>Caucus</a:t>
            </a:r>
          </a:p>
          <a:p>
            <a:pPr>
              <a:buClr>
                <a:srgbClr val="F95207"/>
              </a:buClr>
            </a:pPr>
            <a:r>
              <a:rPr lang="en-US" sz="2800" dirty="0" smtClean="0">
                <a:latin typeface="Times New Roman" pitchFamily="18" charset="0"/>
                <a:cs typeface="Times New Roman" pitchFamily="18" charset="0"/>
              </a:rPr>
              <a:t>Campaign</a:t>
            </a:r>
          </a:p>
          <a:p>
            <a:pPr>
              <a:buClr>
                <a:srgbClr val="F95207"/>
              </a:buClr>
            </a:pPr>
            <a:r>
              <a:rPr lang="en-US" sz="2800" dirty="0" smtClean="0">
                <a:latin typeface="Times New Roman" pitchFamily="18" charset="0"/>
                <a:cs typeface="Times New Roman" pitchFamily="18" charset="0"/>
              </a:rPr>
              <a:t>Citizen</a:t>
            </a:r>
          </a:p>
          <a:p>
            <a:pPr>
              <a:buClr>
                <a:srgbClr val="F95207"/>
              </a:buClr>
            </a:pPr>
            <a:r>
              <a:rPr lang="en-US" sz="2800" dirty="0" smtClean="0">
                <a:latin typeface="Times New Roman" pitchFamily="18" charset="0"/>
                <a:cs typeface="Times New Roman" pitchFamily="18" charset="0"/>
              </a:rPr>
              <a:t>Consent</a:t>
            </a:r>
          </a:p>
          <a:p>
            <a:pPr>
              <a:buClr>
                <a:srgbClr val="F95207"/>
              </a:buClr>
            </a:pPr>
            <a:r>
              <a:rPr lang="en-US" sz="2800" dirty="0" smtClean="0">
                <a:latin typeface="Times New Roman" pitchFamily="18" charset="0"/>
                <a:cs typeface="Times New Roman" pitchFamily="18" charset="0"/>
              </a:rPr>
              <a:t>Derive (deriving)</a:t>
            </a:r>
          </a:p>
          <a:p>
            <a:pPr>
              <a:buClr>
                <a:srgbClr val="F95207"/>
              </a:buClr>
            </a:pPr>
            <a:r>
              <a:rPr lang="en-US" sz="2800" dirty="0" smtClean="0">
                <a:latin typeface="Times New Roman" pitchFamily="18" charset="0"/>
                <a:cs typeface="Times New Roman" pitchFamily="18" charset="0"/>
              </a:rPr>
              <a:t>Equitable</a:t>
            </a:r>
          </a:p>
          <a:p>
            <a:pPr>
              <a:buClr>
                <a:srgbClr val="F95207"/>
              </a:buClr>
            </a:pPr>
            <a:r>
              <a:rPr lang="en-US" sz="2800" dirty="0" smtClean="0">
                <a:latin typeface="Times New Roman" pitchFamily="18" charset="0"/>
                <a:cs typeface="Times New Roman" pitchFamily="18" charset="0"/>
              </a:rPr>
              <a:t>Grassroots</a:t>
            </a:r>
          </a:p>
          <a:p>
            <a:pPr>
              <a:buClr>
                <a:srgbClr val="F95207"/>
              </a:buClr>
            </a:pPr>
            <a:r>
              <a:rPr lang="en-US" sz="2800" dirty="0" smtClean="0">
                <a:latin typeface="Times New Roman" pitchFamily="18" charset="0"/>
                <a:cs typeface="Times New Roman" pitchFamily="18" charset="0"/>
              </a:rPr>
              <a:t>(TO) Institute</a:t>
            </a:r>
          </a:p>
          <a:p>
            <a:pPr>
              <a:buClr>
                <a:srgbClr val="F95207"/>
              </a:buClr>
            </a:pPr>
            <a:r>
              <a:rPr lang="en-US" sz="2800" dirty="0" smtClean="0">
                <a:latin typeface="Times New Roman" pitchFamily="18" charset="0"/>
                <a:cs typeface="Times New Roman" pitchFamily="18" charset="0"/>
              </a:rPr>
              <a:t>(TO) Lobby</a:t>
            </a:r>
          </a:p>
        </p:txBody>
      </p:sp>
      <p:sp>
        <p:nvSpPr>
          <p:cNvPr id="5" name="Content Placeholder 4"/>
          <p:cNvSpPr>
            <a:spLocks noGrp="1"/>
          </p:cNvSpPr>
          <p:nvPr>
            <p:ph sz="half" idx="2"/>
          </p:nvPr>
        </p:nvSpPr>
        <p:spPr>
          <a:xfrm>
            <a:off x="4038600" y="1981200"/>
            <a:ext cx="4038600" cy="4724400"/>
          </a:xfrm>
        </p:spPr>
        <p:txBody>
          <a:bodyPr>
            <a:noAutofit/>
          </a:bodyPr>
          <a:lstStyle/>
          <a:p>
            <a:pPr>
              <a:buClr>
                <a:srgbClr val="F95207"/>
              </a:buClr>
            </a:pPr>
            <a:r>
              <a:rPr lang="en-US" sz="2800" dirty="0" smtClean="0">
                <a:latin typeface="Times New Roman" pitchFamily="18" charset="0"/>
                <a:cs typeface="Times New Roman" pitchFamily="18" charset="0"/>
              </a:rPr>
              <a:t>Lobbyist</a:t>
            </a:r>
          </a:p>
          <a:p>
            <a:pPr>
              <a:buClr>
                <a:srgbClr val="F95207"/>
              </a:buClr>
            </a:pPr>
            <a:r>
              <a:rPr lang="en-US" sz="2800" dirty="0" smtClean="0">
                <a:latin typeface="Times New Roman" pitchFamily="18" charset="0"/>
                <a:cs typeface="Times New Roman" pitchFamily="18" charset="0"/>
              </a:rPr>
              <a:t>Negative Campaigning</a:t>
            </a:r>
          </a:p>
          <a:p>
            <a:pPr>
              <a:buClr>
                <a:srgbClr val="F95207"/>
              </a:buClr>
            </a:pPr>
            <a:r>
              <a:rPr lang="en-US" sz="2800" dirty="0" smtClean="0">
                <a:latin typeface="Times New Roman" pitchFamily="18" charset="0"/>
                <a:cs typeface="Times New Roman" pitchFamily="18" charset="0"/>
              </a:rPr>
              <a:t>PAC</a:t>
            </a:r>
          </a:p>
          <a:p>
            <a:pPr>
              <a:buClr>
                <a:srgbClr val="F95207"/>
              </a:buClr>
            </a:pPr>
            <a:r>
              <a:rPr lang="en-US" sz="2800" dirty="0" smtClean="0">
                <a:latin typeface="Times New Roman" pitchFamily="18" charset="0"/>
                <a:cs typeface="Times New Roman" pitchFamily="18" charset="0"/>
              </a:rPr>
              <a:t>Platform</a:t>
            </a:r>
          </a:p>
          <a:p>
            <a:pPr>
              <a:buClr>
                <a:srgbClr val="F95207"/>
              </a:buClr>
            </a:pPr>
            <a:r>
              <a:rPr lang="en-US" sz="2800" dirty="0" smtClean="0">
                <a:latin typeface="Times New Roman" pitchFamily="18" charset="0"/>
                <a:cs typeface="Times New Roman" pitchFamily="18" charset="0"/>
              </a:rPr>
              <a:t>“Political Issues”</a:t>
            </a:r>
          </a:p>
          <a:p>
            <a:pPr>
              <a:buClr>
                <a:srgbClr val="F95207"/>
              </a:buClr>
            </a:pPr>
            <a:r>
              <a:rPr lang="en-US" sz="2800" dirty="0" smtClean="0">
                <a:latin typeface="Times New Roman" pitchFamily="18" charset="0"/>
                <a:cs typeface="Times New Roman" pitchFamily="18" charset="0"/>
              </a:rPr>
              <a:t>RNC/DNC</a:t>
            </a:r>
          </a:p>
          <a:p>
            <a:pPr>
              <a:buClr>
                <a:srgbClr val="F95207"/>
              </a:buClr>
            </a:pPr>
            <a:r>
              <a:rPr lang="en-US" sz="2800" dirty="0" smtClean="0">
                <a:latin typeface="Times New Roman" pitchFamily="18" charset="0"/>
                <a:cs typeface="Times New Roman" pitchFamily="18" charset="0"/>
              </a:rPr>
              <a:t>Special Interest Groups</a:t>
            </a:r>
          </a:p>
          <a:p>
            <a:pPr>
              <a:buClr>
                <a:srgbClr val="F95207"/>
              </a:buClr>
            </a:pPr>
            <a:r>
              <a:rPr lang="en-US" sz="2800" dirty="0" smtClean="0">
                <a:latin typeface="Times New Roman" pitchFamily="18" charset="0"/>
                <a:cs typeface="Times New Roman" pitchFamily="18" charset="0"/>
              </a:rPr>
              <a:t>Super PAC</a:t>
            </a:r>
          </a:p>
          <a:p>
            <a:pPr>
              <a:buClr>
                <a:srgbClr val="F95207"/>
              </a:buClr>
            </a:pPr>
            <a:r>
              <a:rPr lang="en-US" sz="2800" dirty="0" smtClean="0">
                <a:latin typeface="Times New Roman" pitchFamily="18" charset="0"/>
                <a:cs typeface="Times New Roman" pitchFamily="18" charset="0"/>
              </a:rPr>
              <a:t>“Wants and Needs”</a:t>
            </a:r>
          </a:p>
        </p:txBody>
      </p:sp>
      <p:sp>
        <p:nvSpPr>
          <p:cNvPr id="4" name="TextBox 3"/>
          <p:cNvSpPr txBox="1"/>
          <p:nvPr/>
        </p:nvSpPr>
        <p:spPr>
          <a:xfrm>
            <a:off x="838200" y="0"/>
            <a:ext cx="7620000" cy="369332"/>
          </a:xfrm>
          <a:prstGeom prst="rect">
            <a:avLst/>
          </a:prstGeom>
          <a:noFill/>
        </p:spPr>
        <p:txBody>
          <a:bodyPr wrap="square" rtlCol="0">
            <a:spAutoFit/>
          </a:bodyPr>
          <a:lstStyle/>
          <a:p>
            <a:pPr algn="ctr"/>
            <a:r>
              <a:rPr lang="en-US" dirty="0" smtClean="0"/>
              <a:t>First Things First</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304800" y="228600"/>
            <a:ext cx="1421090" cy="1378458"/>
          </a:xfrm>
          <a:prstGeom prst="rect">
            <a:avLst/>
          </a:prstGeom>
          <a:noFill/>
          <a:ln w="9525">
            <a:noFill/>
            <a:miter lim="800000"/>
            <a:headEnd/>
            <a:tailEnd/>
          </a:ln>
          <a:effectLst/>
        </p:spPr>
      </p:pic>
      <p:pic>
        <p:nvPicPr>
          <p:cNvPr id="8" name="Picture 17" descr="http://www.liveuselections.info/wp-content/themes/Purelation/images/125x125_04.png"/>
          <p:cNvPicPr>
            <a:picLocks noChangeAspect="1" noChangeArrowheads="1"/>
          </p:cNvPicPr>
          <p:nvPr/>
        </p:nvPicPr>
        <p:blipFill>
          <a:blip r:embed="rId4" cstate="print"/>
          <a:srcRect/>
          <a:stretch>
            <a:fillRect/>
          </a:stretch>
        </p:blipFill>
        <p:spPr bwMode="auto">
          <a:xfrm>
            <a:off x="8153400" y="5867400"/>
            <a:ext cx="990600" cy="9906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lide(fromBottom)">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slide(fromBottom)">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slide(fromBottom)">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slide(fromBottom)">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5">
                                            <p:txEl>
                                              <p:pRg st="0" end="0"/>
                                            </p:txEl>
                                          </p:spTgt>
                                        </p:tgtEl>
                                        <p:attrNameLst>
                                          <p:attrName>style.visibility</p:attrName>
                                        </p:attrNameLst>
                                      </p:cBhvr>
                                      <p:to>
                                        <p:strVal val="visible"/>
                                      </p:to>
                                    </p:set>
                                    <p:animEffect transition="in" filter="slide(fromBottom)">
                                      <p:cBhvr>
                                        <p:cTn id="60" dur="500"/>
                                        <p:tgtEl>
                                          <p:spTgt spid="5">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
                                            <p:txEl>
                                              <p:pRg st="1" end="1"/>
                                            </p:txEl>
                                          </p:spTgt>
                                        </p:tgtEl>
                                        <p:attrNameLst>
                                          <p:attrName>style.visibility</p:attrName>
                                        </p:attrNameLst>
                                      </p:cBhvr>
                                      <p:to>
                                        <p:strVal val="visible"/>
                                      </p:to>
                                    </p:set>
                                    <p:animEffect transition="in" filter="slide(fromBottom)">
                                      <p:cBhvr>
                                        <p:cTn id="65" dur="500"/>
                                        <p:tgtEl>
                                          <p:spTgt spid="5">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5">
                                            <p:txEl>
                                              <p:pRg st="2" end="2"/>
                                            </p:txEl>
                                          </p:spTgt>
                                        </p:tgtEl>
                                        <p:attrNameLst>
                                          <p:attrName>style.visibility</p:attrName>
                                        </p:attrNameLst>
                                      </p:cBhvr>
                                      <p:to>
                                        <p:strVal val="visible"/>
                                      </p:to>
                                    </p:set>
                                    <p:animEffect transition="in" filter="slide(fromBottom)">
                                      <p:cBhvr>
                                        <p:cTn id="70" dur="500"/>
                                        <p:tgtEl>
                                          <p:spTgt spid="5">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5">
                                            <p:txEl>
                                              <p:pRg st="3" end="3"/>
                                            </p:txEl>
                                          </p:spTgt>
                                        </p:tgtEl>
                                        <p:attrNameLst>
                                          <p:attrName>style.visibility</p:attrName>
                                        </p:attrNameLst>
                                      </p:cBhvr>
                                      <p:to>
                                        <p:strVal val="visible"/>
                                      </p:to>
                                    </p:set>
                                    <p:animEffect transition="in" filter="slide(fromBottom)">
                                      <p:cBhvr>
                                        <p:cTn id="75" dur="500"/>
                                        <p:tgtEl>
                                          <p:spTgt spid="5">
                                            <p:txEl>
                                              <p:pRg st="3" end="3"/>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5">
                                            <p:txEl>
                                              <p:pRg st="4" end="4"/>
                                            </p:txEl>
                                          </p:spTgt>
                                        </p:tgtEl>
                                        <p:attrNameLst>
                                          <p:attrName>style.visibility</p:attrName>
                                        </p:attrNameLst>
                                      </p:cBhvr>
                                      <p:to>
                                        <p:strVal val="visible"/>
                                      </p:to>
                                    </p:set>
                                    <p:animEffect transition="in" filter="slide(fromBottom)">
                                      <p:cBhvr>
                                        <p:cTn id="80" dur="500"/>
                                        <p:tgtEl>
                                          <p:spTgt spid="5">
                                            <p:txEl>
                                              <p:pRg st="4" end="4"/>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5">
                                            <p:txEl>
                                              <p:pRg st="5" end="5"/>
                                            </p:txEl>
                                          </p:spTgt>
                                        </p:tgtEl>
                                        <p:attrNameLst>
                                          <p:attrName>style.visibility</p:attrName>
                                        </p:attrNameLst>
                                      </p:cBhvr>
                                      <p:to>
                                        <p:strVal val="visible"/>
                                      </p:to>
                                    </p:set>
                                    <p:animEffect transition="in" filter="slide(fromBottom)">
                                      <p:cBhvr>
                                        <p:cTn id="85" dur="500"/>
                                        <p:tgtEl>
                                          <p:spTgt spid="5">
                                            <p:txEl>
                                              <p:pRg st="5" end="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5">
                                            <p:txEl>
                                              <p:pRg st="6" end="6"/>
                                            </p:txEl>
                                          </p:spTgt>
                                        </p:tgtEl>
                                        <p:attrNameLst>
                                          <p:attrName>style.visibility</p:attrName>
                                        </p:attrNameLst>
                                      </p:cBhvr>
                                      <p:to>
                                        <p:strVal val="visible"/>
                                      </p:to>
                                    </p:set>
                                    <p:animEffect transition="in" filter="slide(fromBottom)">
                                      <p:cBhvr>
                                        <p:cTn id="90" dur="500"/>
                                        <p:tgtEl>
                                          <p:spTgt spid="5">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5">
                                            <p:txEl>
                                              <p:pRg st="7" end="7"/>
                                            </p:txEl>
                                          </p:spTgt>
                                        </p:tgtEl>
                                        <p:attrNameLst>
                                          <p:attrName>style.visibility</p:attrName>
                                        </p:attrNameLst>
                                      </p:cBhvr>
                                      <p:to>
                                        <p:strVal val="visible"/>
                                      </p:to>
                                    </p:set>
                                    <p:animEffect transition="in" filter="slide(fromBottom)">
                                      <p:cBhvr>
                                        <p:cTn id="95" dur="500"/>
                                        <p:tgtEl>
                                          <p:spTgt spid="5">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5">
                                            <p:txEl>
                                              <p:pRg st="8" end="8"/>
                                            </p:txEl>
                                          </p:spTgt>
                                        </p:tgtEl>
                                        <p:attrNameLst>
                                          <p:attrName>style.visibility</p:attrName>
                                        </p:attrNameLst>
                                      </p:cBhvr>
                                      <p:to>
                                        <p:strVal val="visible"/>
                                      </p:to>
                                    </p:set>
                                    <p:animEffect transition="in" filter="slide(fromBottom)">
                                      <p:cBhvr>
                                        <p:cTn id="100" dur="500"/>
                                        <p:tgtEl>
                                          <p:spTgt spid="5">
                                            <p:txEl>
                                              <p:pRg st="8" end="8"/>
                                            </p:txEl>
                                          </p:spTgt>
                                        </p:tgtEl>
                                      </p:cBhvr>
                                    </p:animEffect>
                                  </p:childTnLst>
                                </p:cTn>
                              </p:par>
                            </p:childTnLst>
                          </p:cTn>
                        </p:par>
                        <p:par>
                          <p:cTn id="101" fill="hold">
                            <p:stCondLst>
                              <p:cond delay="500"/>
                            </p:stCondLst>
                            <p:childTnLst>
                              <p:par>
                                <p:cTn id="102" presetID="9" presetClass="entr" presetSubtype="0" fill="hold" nodeType="after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dissolve">
                                      <p:cBhvr>
                                        <p:cTn id="10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nchor="t"/>
          <a:lstStyle/>
          <a:p>
            <a:pPr algn="ctr"/>
            <a:r>
              <a:rPr lang="en-US" b="1" dirty="0" smtClean="0">
                <a:ln w="18000">
                  <a:solidFill>
                    <a:sysClr val="windowText" lastClr="000000"/>
                  </a:solidFill>
                  <a:prstDash val="solid"/>
                  <a:miter lim="800000"/>
                </a:ln>
                <a:solidFill>
                  <a:srgbClr val="FFC000"/>
                </a:solidFill>
                <a:effectLst>
                  <a:outerShdw blurRad="25500" dist="23000" dir="7020000" algn="tl">
                    <a:srgbClr val="000000">
                      <a:alpha val="50000"/>
                    </a:srgbClr>
                  </a:outerShdw>
                </a:effectLst>
              </a:rPr>
              <a:t>Political Parties</a:t>
            </a:r>
            <a:endParaRPr lang="en-US" b="1" dirty="0">
              <a:ln w="18000">
                <a:solidFill>
                  <a:sysClr val="windowText" lastClr="000000"/>
                </a:solidFill>
                <a:prstDash val="solid"/>
                <a:miter lim="800000"/>
              </a:ln>
              <a:solidFill>
                <a:srgbClr val="FFC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381000" y="2209800"/>
            <a:ext cx="8229600" cy="4419600"/>
          </a:xfrm>
        </p:spPr>
        <p:txBody>
          <a:bodyPr>
            <a:normAutofit/>
          </a:bodyPr>
          <a:lstStyle/>
          <a:p>
            <a:pPr>
              <a:buClr>
                <a:srgbClr val="F95207"/>
              </a:buClr>
              <a:buFont typeface="Wingdings" pitchFamily="2" charset="2"/>
              <a:buChar char="Ø"/>
            </a:pPr>
            <a:r>
              <a:rPr lang="en-US" sz="3200" dirty="0" smtClean="0">
                <a:latin typeface="+mj-lt"/>
              </a:rPr>
              <a:t>Political parties influence history</a:t>
            </a:r>
          </a:p>
          <a:p>
            <a:pPr>
              <a:buClr>
                <a:srgbClr val="F95207"/>
              </a:buClr>
              <a:buFont typeface="Wingdings" pitchFamily="2" charset="2"/>
              <a:buChar char="Ø"/>
            </a:pPr>
            <a:r>
              <a:rPr lang="en-US" sz="3200" dirty="0" smtClean="0">
                <a:latin typeface="+mj-lt"/>
              </a:rPr>
              <a:t>President Washington mistrusted them</a:t>
            </a:r>
          </a:p>
          <a:p>
            <a:pPr>
              <a:buClr>
                <a:srgbClr val="F95207"/>
              </a:buClr>
              <a:buFont typeface="Wingdings" pitchFamily="2" charset="2"/>
              <a:buChar char="Ø"/>
            </a:pPr>
            <a:r>
              <a:rPr lang="en-US" sz="3200" dirty="0" smtClean="0">
                <a:latin typeface="+mj-lt"/>
              </a:rPr>
              <a:t>Election of 1796 showed they would going to happen</a:t>
            </a:r>
          </a:p>
          <a:p>
            <a:pPr>
              <a:buClr>
                <a:srgbClr val="F95207"/>
              </a:buClr>
              <a:buFont typeface="Wingdings" pitchFamily="2" charset="2"/>
              <a:buChar char="Ø"/>
            </a:pPr>
            <a:r>
              <a:rPr lang="en-US" sz="3200" dirty="0" smtClean="0">
                <a:latin typeface="+mj-lt"/>
              </a:rPr>
              <a:t>People couldn’t agree on the “perfect” government for everyone.</a:t>
            </a:r>
          </a:p>
          <a:p>
            <a:pPr>
              <a:buClr>
                <a:srgbClr val="F95207"/>
              </a:buClr>
              <a:buFont typeface="Wingdings" pitchFamily="2" charset="2"/>
              <a:buChar char="Ø"/>
            </a:pPr>
            <a:r>
              <a:rPr lang="en-US" sz="3200" dirty="0" smtClean="0">
                <a:latin typeface="+mj-lt"/>
              </a:rPr>
              <a:t>Not much has changed in 200+ years</a:t>
            </a:r>
            <a:endParaRPr lang="en-US" sz="3200" dirty="0">
              <a:latin typeface="+mj-lt"/>
            </a:endParaRPr>
          </a:p>
        </p:txBody>
      </p:sp>
      <p:sp>
        <p:nvSpPr>
          <p:cNvPr id="4" name="TextBox 3"/>
          <p:cNvSpPr txBox="1"/>
          <p:nvPr/>
        </p:nvSpPr>
        <p:spPr>
          <a:xfrm>
            <a:off x="381000" y="762000"/>
            <a:ext cx="5943600" cy="584775"/>
          </a:xfrm>
          <a:prstGeom prst="rect">
            <a:avLst/>
          </a:prstGeom>
          <a:noFill/>
        </p:spPr>
        <p:txBody>
          <a:bodyPr wrap="square" rtlCol="0">
            <a:spAutoFit/>
          </a:bodyPr>
          <a:lstStyle/>
          <a:p>
            <a:r>
              <a:rPr lang="en-US" sz="3200" b="1" dirty="0" smtClean="0">
                <a:ln w="18000">
                  <a:solidFill>
                    <a:sysClr val="windowText" lastClr="000000"/>
                  </a:solidFill>
                  <a:prstDash val="solid"/>
                  <a:miter lim="800000"/>
                </a:ln>
                <a:solidFill>
                  <a:schemeClr val="accent5">
                    <a:lumMod val="60000"/>
                    <a:lumOff val="40000"/>
                  </a:schemeClr>
                </a:solidFill>
                <a:effectLst>
                  <a:outerShdw blurRad="25500" dist="23000" dir="7020000" algn="tl">
                    <a:srgbClr val="000000">
                      <a:alpha val="50000"/>
                    </a:srgbClr>
                  </a:outerShdw>
                </a:effectLst>
              </a:rPr>
              <a:t>Background Information</a:t>
            </a:r>
            <a:endParaRPr lang="en-US" sz="3200" dirty="0"/>
          </a:p>
        </p:txBody>
      </p:sp>
      <p:grpSp>
        <p:nvGrpSpPr>
          <p:cNvPr id="8" name="Group 7"/>
          <p:cNvGrpSpPr/>
          <p:nvPr/>
        </p:nvGrpSpPr>
        <p:grpSpPr>
          <a:xfrm>
            <a:off x="6629400" y="685800"/>
            <a:ext cx="1905000" cy="1981200"/>
            <a:chOff x="7086600" y="533400"/>
            <a:chExt cx="1981200" cy="2118055"/>
          </a:xfrm>
        </p:grpSpPr>
        <p:pic>
          <p:nvPicPr>
            <p:cNvPr id="2050" name="Picture 2" descr="C:\Users\Linda\AppData\Local\Microsoft\Windows\Temporary Internet Files\Content.IE5\1N2E88DF\MC900115918[1].wmf"/>
            <p:cNvPicPr>
              <a:picLocks noChangeAspect="1" noChangeArrowheads="1"/>
            </p:cNvPicPr>
            <p:nvPr/>
          </p:nvPicPr>
          <p:blipFill>
            <a:blip r:embed="rId3" cstate="print"/>
            <a:srcRect/>
            <a:stretch>
              <a:fillRect/>
            </a:stretch>
          </p:blipFill>
          <p:spPr bwMode="auto">
            <a:xfrm>
              <a:off x="7086600" y="1296556"/>
              <a:ext cx="1351483" cy="1354899"/>
            </a:xfrm>
            <a:prstGeom prst="rect">
              <a:avLst/>
            </a:prstGeom>
            <a:noFill/>
          </p:spPr>
        </p:pic>
        <p:pic>
          <p:nvPicPr>
            <p:cNvPr id="2051" name="Picture 3" descr="C:\Users\Linda\AppData\Local\Microsoft\Windows\Temporary Internet Files\Content.IE5\4Q2ZCN0B\MC900441756[1].png"/>
            <p:cNvPicPr>
              <a:picLocks noChangeAspect="1" noChangeArrowheads="1"/>
            </p:cNvPicPr>
            <p:nvPr/>
          </p:nvPicPr>
          <p:blipFill>
            <a:blip r:embed="rId4" cstate="print"/>
            <a:srcRect/>
            <a:stretch>
              <a:fillRect/>
            </a:stretch>
          </p:blipFill>
          <p:spPr bwMode="auto">
            <a:xfrm>
              <a:off x="7391400" y="533400"/>
              <a:ext cx="1676400" cy="1371600"/>
            </a:xfrm>
            <a:prstGeom prst="rect">
              <a:avLst/>
            </a:prstGeom>
            <a:noFill/>
          </p:spPr>
        </p:pic>
        <p:sp>
          <p:nvSpPr>
            <p:cNvPr id="7" name="TextBox 6"/>
            <p:cNvSpPr txBox="1"/>
            <p:nvPr/>
          </p:nvSpPr>
          <p:spPr>
            <a:xfrm>
              <a:off x="7772400" y="762000"/>
              <a:ext cx="1041695" cy="523220"/>
            </a:xfrm>
            <a:prstGeom prst="rect">
              <a:avLst/>
            </a:prstGeom>
            <a:noFill/>
          </p:spPr>
          <p:txBody>
            <a:bodyPr wrap="none" rtlCol="0">
              <a:spAutoFit/>
            </a:bodyPr>
            <a:lstStyle/>
            <a:p>
              <a:pPr algn="ctr"/>
              <a:r>
                <a:rPr lang="en-US" sz="1400" dirty="0" smtClean="0"/>
                <a:t>Read along</a:t>
              </a:r>
            </a:p>
            <a:p>
              <a:pPr algn="ctr"/>
              <a:r>
                <a:rPr lang="en-US" sz="1400" dirty="0" smtClean="0"/>
                <a:t>please</a:t>
              </a:r>
              <a:endParaRPr lang="en-US" sz="1400" dirty="0"/>
            </a:p>
          </p:txBody>
        </p:sp>
      </p:grpSp>
      <p:sp>
        <p:nvSpPr>
          <p:cNvPr id="9" name="TextBox 8"/>
          <p:cNvSpPr txBox="1"/>
          <p:nvPr/>
        </p:nvSpPr>
        <p:spPr>
          <a:xfrm>
            <a:off x="3013720" y="1447800"/>
            <a:ext cx="3613121" cy="715089"/>
          </a:xfrm>
          <a:prstGeom prst="roundRect">
            <a:avLst/>
          </a:prstGeom>
          <a:gradFill flip="none" rotWithShape="1">
            <a:gsLst>
              <a:gs pos="6000">
                <a:schemeClr val="accent5">
                  <a:tint val="98000"/>
                  <a:shade val="25000"/>
                  <a:satMod val="250000"/>
                </a:schemeClr>
              </a:gs>
              <a:gs pos="64000">
                <a:schemeClr val="accent4"/>
              </a:gs>
              <a:gs pos="68000">
                <a:schemeClr val="accent5">
                  <a:tint val="86000"/>
                  <a:satMod val="115000"/>
                </a:schemeClr>
              </a:gs>
              <a:gs pos="100000">
                <a:schemeClr val="accent5">
                  <a:tint val="50000"/>
                  <a:satMod val="150000"/>
                </a:schemeClr>
              </a:gs>
            </a:gsLst>
            <a:path path="circle">
              <a:fillToRect t="100000" r="100000"/>
            </a:path>
            <a:tileRect l="-100000" b="-100000"/>
          </a:gradFill>
          <a:ln w="12700"/>
        </p:spPr>
        <p:style>
          <a:lnRef idx="1">
            <a:schemeClr val="accent5"/>
          </a:lnRef>
          <a:fillRef idx="3">
            <a:schemeClr val="accent5"/>
          </a:fillRef>
          <a:effectRef idx="2">
            <a:schemeClr val="accent5"/>
          </a:effectRef>
          <a:fontRef idx="minor">
            <a:schemeClr val="lt1"/>
          </a:fontRef>
        </p:style>
        <p:txBody>
          <a:bodyPr wrap="none" rtlCol="0">
            <a:spAutoFit/>
          </a:bodyPr>
          <a:lstStyle/>
          <a:p>
            <a:pPr algn="ctr"/>
            <a:r>
              <a:rPr lang="en-US" dirty="0" smtClean="0">
                <a:solidFill>
                  <a:schemeClr val="tx1"/>
                </a:solidFill>
              </a:rPr>
              <a:t>Political Parties Introduction 2012</a:t>
            </a:r>
          </a:p>
          <a:p>
            <a:pPr algn="ctr"/>
            <a:r>
              <a:rPr lang="en-US" dirty="0" smtClean="0">
                <a:solidFill>
                  <a:schemeClr val="tx1"/>
                </a:solidFill>
              </a:rPr>
              <a:t>Google Drive</a:t>
            </a:r>
            <a:endParaRPr lang="en-US" dirty="0">
              <a:solidFill>
                <a:schemeClr val="tx1"/>
              </a:solidFill>
            </a:endParaRPr>
          </a:p>
        </p:txBody>
      </p:sp>
      <p:pic>
        <p:nvPicPr>
          <p:cNvPr id="10" name="Picture 17" descr="http://www.liveuselections.info/wp-content/themes/Purelation/images/125x125_04.png"/>
          <p:cNvPicPr>
            <a:picLocks noChangeAspect="1" noChangeArrowheads="1"/>
          </p:cNvPicPr>
          <p:nvPr/>
        </p:nvPicPr>
        <p:blipFill>
          <a:blip r:embed="rId5" cstate="print"/>
          <a:srcRect/>
          <a:stretch>
            <a:fillRect/>
          </a:stretch>
        </p:blipFill>
        <p:spPr bwMode="auto">
          <a:xfrm>
            <a:off x="8153400" y="5867400"/>
            <a:ext cx="990600" cy="9906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childTnLst>
                          </p:cTn>
                        </p:par>
                        <p:par>
                          <p:cTn id="21" fill="hold">
                            <p:stCondLst>
                              <p:cond delay="500"/>
                            </p:stCondLst>
                            <p:childTnLst>
                              <p:par>
                                <p:cTn id="22" presetID="21"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heel(4)">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slide(fromBottom)">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slide(fromBottom)">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slide(fromBottom)">
                                      <p:cBhvr>
                                        <p:cTn id="39" dur="500"/>
                                        <p:tgtEl>
                                          <p:spTgt spid="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slide(fromBottom)">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slide(fromBottom)">
                                      <p:cBhvr>
                                        <p:cTn id="49" dur="500"/>
                                        <p:tgtEl>
                                          <p:spTgt spid="3">
                                            <p:txEl>
                                              <p:pRg st="4" end="4"/>
                                            </p:txEl>
                                          </p:spTgt>
                                        </p:tgtEl>
                                      </p:cBhvr>
                                    </p:animEffect>
                                  </p:childTnLst>
                                </p:cTn>
                              </p:par>
                            </p:childTnLst>
                          </p:cTn>
                        </p:par>
                        <p:par>
                          <p:cTn id="50" fill="hold">
                            <p:stCondLst>
                              <p:cond delay="500"/>
                            </p:stCondLst>
                            <p:childTnLst>
                              <p:par>
                                <p:cTn id="51" presetID="9" presetClass="entr" presetSubtype="0"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dissolv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19912"/>
          </a:xfrm>
        </p:spPr>
        <p:txBody>
          <a:bodyPr anchor="t"/>
          <a:lstStyle/>
          <a:p>
            <a:pPr algn="ctr"/>
            <a:r>
              <a:rPr lang="en-US" b="1" dirty="0" smtClean="0">
                <a:ln w="18000">
                  <a:solidFill>
                    <a:sysClr val="windowText" lastClr="000000"/>
                  </a:solidFill>
                  <a:prstDash val="solid"/>
                  <a:miter lim="800000"/>
                </a:ln>
                <a:solidFill>
                  <a:srgbClr val="FFC000"/>
                </a:solidFill>
                <a:effectLst>
                  <a:outerShdw blurRad="25500" dist="23000" dir="7020000" algn="tl">
                    <a:srgbClr val="000000">
                      <a:alpha val="50000"/>
                    </a:srgbClr>
                  </a:outerShdw>
                </a:effectLst>
              </a:rPr>
              <a:t>Purpose of Political Parties</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buClr>
                <a:srgbClr val="F95207"/>
              </a:buClr>
            </a:pPr>
            <a:r>
              <a:rPr lang="en-US" sz="2800" dirty="0" smtClean="0">
                <a:latin typeface="Times New Roman" pitchFamily="18" charset="0"/>
                <a:cs typeface="Times New Roman" pitchFamily="18" charset="0"/>
              </a:rPr>
              <a:t>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what is the purpose of a government?</a:t>
            </a:r>
          </a:p>
          <a:p>
            <a:pPr>
              <a:buClr>
                <a:srgbClr val="F95207"/>
              </a:buClr>
            </a:pPr>
            <a:r>
              <a:rPr lang="en-US" sz="2800" dirty="0" smtClean="0">
                <a:latin typeface="Times New Roman" pitchFamily="18" charset="0"/>
                <a:cs typeface="Times New Roman" pitchFamily="18" charset="0"/>
              </a:rPr>
              <a:t>Remember, </a:t>
            </a:r>
            <a:r>
              <a:rPr lang="en-US" sz="2800" i="1" dirty="0" smtClean="0">
                <a:solidFill>
                  <a:srgbClr val="F95207"/>
                </a:solidFill>
                <a:latin typeface="Times New Roman" pitchFamily="18" charset="0"/>
                <a:cs typeface="Times New Roman" pitchFamily="18" charset="0"/>
              </a:rPr>
              <a:t>“governments are instituted among men, deriving their just powers from the consent of the governed”</a:t>
            </a:r>
          </a:p>
          <a:p>
            <a:pPr>
              <a:buClr>
                <a:srgbClr val="F95207"/>
              </a:buClr>
            </a:pPr>
            <a:r>
              <a:rPr lang="en-US" sz="2800" dirty="0" smtClean="0">
                <a:latin typeface="Times New Roman" pitchFamily="18" charset="0"/>
                <a:cs typeface="Times New Roman" pitchFamily="18" charset="0"/>
              </a:rPr>
              <a:t>How do we know what the governed think?</a:t>
            </a:r>
          </a:p>
          <a:p>
            <a:pPr>
              <a:buClr>
                <a:srgbClr val="F95207"/>
              </a:buClr>
            </a:pPr>
            <a:r>
              <a:rPr lang="en-US" sz="2800" dirty="0" smtClean="0">
                <a:latin typeface="Times New Roman" pitchFamily="18" charset="0"/>
                <a:cs typeface="Times New Roman" pitchFamily="18" charset="0"/>
              </a:rPr>
              <a:t>Petitions, Letters to Legislators, Political Parties, PAC’s</a:t>
            </a:r>
          </a:p>
          <a:p>
            <a:pPr>
              <a:buClr>
                <a:srgbClr val="F95207"/>
              </a:buClr>
            </a:pPr>
            <a:r>
              <a:rPr lang="en-US" sz="2800" dirty="0" smtClean="0">
                <a:latin typeface="Times New Roman" pitchFamily="18" charset="0"/>
                <a:cs typeface="Times New Roman" pitchFamily="18" charset="0"/>
              </a:rPr>
              <a:t>All are made up of like minded people</a:t>
            </a:r>
          </a:p>
          <a:p>
            <a:pPr>
              <a:buClr>
                <a:srgbClr val="F95207"/>
              </a:buClr>
            </a:pPr>
            <a:r>
              <a:rPr lang="en-US" sz="2800" dirty="0" smtClean="0">
                <a:latin typeface="Times New Roman" pitchFamily="18" charset="0"/>
                <a:cs typeface="Times New Roman" pitchFamily="18" charset="0"/>
              </a:rPr>
              <a:t>All are formed to help elect people who will run government in a certain way</a:t>
            </a:r>
            <a:endParaRPr lang="en-US" sz="28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lide(fromBottom)">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chor="t"/>
          <a:lstStyle/>
          <a:p>
            <a:pPr algn="ctr"/>
            <a:r>
              <a:rPr lang="en-US" dirty="0" smtClean="0">
                <a:ln>
                  <a:solidFill>
                    <a:schemeClr val="tx1">
                      <a:lumMod val="50000"/>
                      <a:lumOff val="50000"/>
                    </a:schemeClr>
                  </a:solidFill>
                </a:ln>
                <a:solidFill>
                  <a:srgbClr val="F95207"/>
                </a:solidFill>
                <a:effectLst>
                  <a:innerShdw blurRad="63500" dist="50800" dir="13500000">
                    <a:prstClr val="black">
                      <a:alpha val="50000"/>
                    </a:prstClr>
                  </a:innerShdw>
                </a:effectLst>
              </a:rPr>
              <a:t>Vocabulary</a:t>
            </a:r>
            <a:endParaRPr lang="en-US" dirty="0">
              <a:ln>
                <a:solidFill>
                  <a:schemeClr val="tx1">
                    <a:lumMod val="50000"/>
                    <a:lumOff val="50000"/>
                  </a:schemeClr>
                </a:solidFill>
              </a:ln>
              <a:solidFill>
                <a:srgbClr val="F95207"/>
              </a:solidFill>
              <a:effectLst>
                <a:innerShdw blurRad="63500" dist="50800" dir="13500000">
                  <a:prstClr val="black">
                    <a:alpha val="50000"/>
                  </a:prstClr>
                </a:innerShdw>
              </a:effectLst>
            </a:endParaRPr>
          </a:p>
        </p:txBody>
      </p:sp>
      <p:sp>
        <p:nvSpPr>
          <p:cNvPr id="3" name="Content Placeholder 2"/>
          <p:cNvSpPr>
            <a:spLocks noGrp="1"/>
          </p:cNvSpPr>
          <p:nvPr>
            <p:ph sz="half" idx="1"/>
          </p:nvPr>
        </p:nvSpPr>
        <p:spPr>
          <a:xfrm>
            <a:off x="457200" y="1981200"/>
            <a:ext cx="4038600" cy="4876799"/>
          </a:xfrm>
        </p:spPr>
        <p:txBody>
          <a:bodyPr>
            <a:noAutofit/>
          </a:bodyPr>
          <a:lstStyle/>
          <a:p>
            <a:pPr>
              <a:buClr>
                <a:srgbClr val="F95207"/>
              </a:buClr>
            </a:pPr>
            <a:r>
              <a:rPr lang="en-US" sz="2800" dirty="0" smtClean="0">
                <a:latin typeface="Times New Roman" pitchFamily="18" charset="0"/>
                <a:cs typeface="Times New Roman" pitchFamily="18" charset="0"/>
              </a:rPr>
              <a:t>Caucus</a:t>
            </a:r>
          </a:p>
          <a:p>
            <a:pPr>
              <a:buClr>
                <a:srgbClr val="F95207"/>
              </a:buClr>
            </a:pPr>
            <a:r>
              <a:rPr lang="en-US" sz="2800" dirty="0" smtClean="0">
                <a:latin typeface="Times New Roman" pitchFamily="18" charset="0"/>
                <a:cs typeface="Times New Roman" pitchFamily="18" charset="0"/>
              </a:rPr>
              <a:t>Campaign</a:t>
            </a:r>
          </a:p>
          <a:p>
            <a:pPr>
              <a:buClr>
                <a:srgbClr val="F95207"/>
              </a:buClr>
            </a:pPr>
            <a:r>
              <a:rPr lang="en-US" sz="2800" dirty="0" smtClean="0">
                <a:latin typeface="Times New Roman" pitchFamily="18" charset="0"/>
                <a:cs typeface="Times New Roman" pitchFamily="18" charset="0"/>
              </a:rPr>
              <a:t>Citizen</a:t>
            </a:r>
          </a:p>
          <a:p>
            <a:pPr>
              <a:buClr>
                <a:srgbClr val="F95207"/>
              </a:buClr>
            </a:pPr>
            <a:r>
              <a:rPr lang="en-US" sz="2800" dirty="0" smtClean="0">
                <a:latin typeface="Times New Roman" pitchFamily="18" charset="0"/>
                <a:cs typeface="Times New Roman" pitchFamily="18" charset="0"/>
              </a:rPr>
              <a:t>Consent</a:t>
            </a:r>
          </a:p>
          <a:p>
            <a:pPr>
              <a:buClr>
                <a:srgbClr val="F95207"/>
              </a:buClr>
            </a:pPr>
            <a:r>
              <a:rPr lang="en-US" sz="2800" dirty="0" smtClean="0">
                <a:latin typeface="Times New Roman" pitchFamily="18" charset="0"/>
                <a:cs typeface="Times New Roman" pitchFamily="18" charset="0"/>
              </a:rPr>
              <a:t>Derive (deriving)</a:t>
            </a:r>
          </a:p>
          <a:p>
            <a:pPr>
              <a:buClr>
                <a:srgbClr val="F95207"/>
              </a:buClr>
            </a:pPr>
            <a:r>
              <a:rPr lang="en-US" sz="2800" dirty="0" smtClean="0">
                <a:latin typeface="Times New Roman" pitchFamily="18" charset="0"/>
                <a:cs typeface="Times New Roman" pitchFamily="18" charset="0"/>
              </a:rPr>
              <a:t>Equitable</a:t>
            </a:r>
          </a:p>
          <a:p>
            <a:pPr>
              <a:buClr>
                <a:srgbClr val="F95207"/>
              </a:buClr>
            </a:pPr>
            <a:r>
              <a:rPr lang="en-US" sz="2800" dirty="0" smtClean="0">
                <a:latin typeface="Times New Roman" pitchFamily="18" charset="0"/>
                <a:cs typeface="Times New Roman" pitchFamily="18" charset="0"/>
              </a:rPr>
              <a:t>Grassroots</a:t>
            </a:r>
          </a:p>
          <a:p>
            <a:pPr>
              <a:buClr>
                <a:srgbClr val="F95207"/>
              </a:buClr>
            </a:pPr>
            <a:r>
              <a:rPr lang="en-US" sz="2800" dirty="0" smtClean="0">
                <a:latin typeface="Times New Roman" pitchFamily="18" charset="0"/>
                <a:cs typeface="Times New Roman" pitchFamily="18" charset="0"/>
              </a:rPr>
              <a:t>(TO) Institute</a:t>
            </a:r>
          </a:p>
          <a:p>
            <a:pPr>
              <a:buClr>
                <a:srgbClr val="F95207"/>
              </a:buClr>
            </a:pPr>
            <a:r>
              <a:rPr lang="en-US" sz="2800" dirty="0" smtClean="0">
                <a:latin typeface="Times New Roman" pitchFamily="18" charset="0"/>
                <a:cs typeface="Times New Roman" pitchFamily="18" charset="0"/>
              </a:rPr>
              <a:t>(TO) Lobby</a:t>
            </a:r>
          </a:p>
        </p:txBody>
      </p:sp>
      <p:sp>
        <p:nvSpPr>
          <p:cNvPr id="5" name="Content Placeholder 4"/>
          <p:cNvSpPr>
            <a:spLocks noGrp="1"/>
          </p:cNvSpPr>
          <p:nvPr>
            <p:ph sz="half" idx="2"/>
          </p:nvPr>
        </p:nvSpPr>
        <p:spPr>
          <a:xfrm>
            <a:off x="4038600" y="1981200"/>
            <a:ext cx="4038600" cy="4724400"/>
          </a:xfrm>
        </p:spPr>
        <p:txBody>
          <a:bodyPr>
            <a:noAutofit/>
          </a:bodyPr>
          <a:lstStyle/>
          <a:p>
            <a:pPr>
              <a:buClr>
                <a:srgbClr val="F95207"/>
              </a:buClr>
            </a:pPr>
            <a:r>
              <a:rPr lang="en-US" sz="2800" dirty="0" smtClean="0">
                <a:latin typeface="Times New Roman" pitchFamily="18" charset="0"/>
                <a:cs typeface="Times New Roman" pitchFamily="18" charset="0"/>
              </a:rPr>
              <a:t>Lobbyist</a:t>
            </a:r>
          </a:p>
          <a:p>
            <a:pPr>
              <a:buClr>
                <a:srgbClr val="F95207"/>
              </a:buClr>
            </a:pPr>
            <a:r>
              <a:rPr lang="en-US" sz="2800" dirty="0" smtClean="0">
                <a:latin typeface="Times New Roman" pitchFamily="18" charset="0"/>
                <a:cs typeface="Times New Roman" pitchFamily="18" charset="0"/>
              </a:rPr>
              <a:t>Negative Campaigning</a:t>
            </a:r>
          </a:p>
          <a:p>
            <a:pPr>
              <a:buClr>
                <a:srgbClr val="F95207"/>
              </a:buClr>
            </a:pPr>
            <a:r>
              <a:rPr lang="en-US" sz="2800" dirty="0" smtClean="0">
                <a:latin typeface="Times New Roman" pitchFamily="18" charset="0"/>
                <a:cs typeface="Times New Roman" pitchFamily="18" charset="0"/>
              </a:rPr>
              <a:t>PAC</a:t>
            </a:r>
          </a:p>
          <a:p>
            <a:pPr>
              <a:buClr>
                <a:srgbClr val="F95207"/>
              </a:buClr>
            </a:pPr>
            <a:r>
              <a:rPr lang="en-US" sz="2800" dirty="0" smtClean="0">
                <a:latin typeface="Times New Roman" pitchFamily="18" charset="0"/>
                <a:cs typeface="Times New Roman" pitchFamily="18" charset="0"/>
              </a:rPr>
              <a:t>Platform &amp; Plank</a:t>
            </a:r>
          </a:p>
          <a:p>
            <a:pPr>
              <a:buClr>
                <a:srgbClr val="F95207"/>
              </a:buClr>
            </a:pPr>
            <a:r>
              <a:rPr lang="en-US" sz="2800" dirty="0" smtClean="0">
                <a:latin typeface="Times New Roman" pitchFamily="18" charset="0"/>
                <a:cs typeface="Times New Roman" pitchFamily="18" charset="0"/>
              </a:rPr>
              <a:t>“Political Issues”</a:t>
            </a:r>
          </a:p>
          <a:p>
            <a:pPr>
              <a:buClr>
                <a:srgbClr val="F95207"/>
              </a:buClr>
            </a:pPr>
            <a:r>
              <a:rPr lang="en-US" sz="2800" dirty="0" smtClean="0">
                <a:latin typeface="Times New Roman" pitchFamily="18" charset="0"/>
                <a:cs typeface="Times New Roman" pitchFamily="18" charset="0"/>
              </a:rPr>
              <a:t>RNC/DNC</a:t>
            </a:r>
          </a:p>
          <a:p>
            <a:pPr>
              <a:buClr>
                <a:srgbClr val="F95207"/>
              </a:buClr>
            </a:pPr>
            <a:r>
              <a:rPr lang="en-US" sz="2800" dirty="0" smtClean="0">
                <a:latin typeface="Times New Roman" pitchFamily="18" charset="0"/>
                <a:cs typeface="Times New Roman" pitchFamily="18" charset="0"/>
              </a:rPr>
              <a:t>Special Interest Groups</a:t>
            </a:r>
          </a:p>
          <a:p>
            <a:pPr>
              <a:buClr>
                <a:srgbClr val="F95207"/>
              </a:buClr>
            </a:pPr>
            <a:r>
              <a:rPr lang="en-US" sz="2800" dirty="0" smtClean="0">
                <a:latin typeface="Times New Roman" pitchFamily="18" charset="0"/>
                <a:cs typeface="Times New Roman" pitchFamily="18" charset="0"/>
              </a:rPr>
              <a:t>Super PAC</a:t>
            </a:r>
          </a:p>
          <a:p>
            <a:pPr>
              <a:buClr>
                <a:srgbClr val="F95207"/>
              </a:buClr>
            </a:pPr>
            <a:r>
              <a:rPr lang="en-US" sz="2800" dirty="0" smtClean="0">
                <a:latin typeface="Times New Roman" pitchFamily="18" charset="0"/>
                <a:cs typeface="Times New Roman" pitchFamily="18" charset="0"/>
              </a:rPr>
              <a:t>“Wants and Needs”</a:t>
            </a:r>
          </a:p>
        </p:txBody>
      </p:sp>
      <p:sp>
        <p:nvSpPr>
          <p:cNvPr id="4" name="TextBox 3"/>
          <p:cNvSpPr txBox="1"/>
          <p:nvPr/>
        </p:nvSpPr>
        <p:spPr>
          <a:xfrm>
            <a:off x="838200" y="0"/>
            <a:ext cx="7620000" cy="369332"/>
          </a:xfrm>
          <a:prstGeom prst="rect">
            <a:avLst/>
          </a:prstGeom>
          <a:noFill/>
        </p:spPr>
        <p:txBody>
          <a:bodyPr wrap="square" rtlCol="0">
            <a:spAutoFit/>
          </a:bodyPr>
          <a:lstStyle/>
          <a:p>
            <a:pPr algn="ctr"/>
            <a:r>
              <a:rPr lang="en-US" dirty="0" smtClean="0"/>
              <a:t>First Things First</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304800" y="228600"/>
            <a:ext cx="1421090" cy="1378458"/>
          </a:xfrm>
          <a:prstGeom prst="rect">
            <a:avLst/>
          </a:prstGeom>
          <a:noFill/>
          <a:ln w="9525">
            <a:noFill/>
            <a:miter lim="800000"/>
            <a:headEnd/>
            <a:tailEnd/>
          </a:ln>
          <a:effectLst/>
        </p:spPr>
      </p:pic>
      <p:pic>
        <p:nvPicPr>
          <p:cNvPr id="8" name="Picture 17" descr="http://www.liveuselections.info/wp-content/themes/Purelation/images/125x125_04.png"/>
          <p:cNvPicPr>
            <a:picLocks noChangeAspect="1" noChangeArrowheads="1"/>
          </p:cNvPicPr>
          <p:nvPr/>
        </p:nvPicPr>
        <p:blipFill>
          <a:blip r:embed="rId4" cstate="print"/>
          <a:srcRect/>
          <a:stretch>
            <a:fillRect/>
          </a:stretch>
        </p:blipFill>
        <p:spPr bwMode="auto">
          <a:xfrm>
            <a:off x="8153400" y="5867400"/>
            <a:ext cx="990600" cy="9906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lide(fromBottom)">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slide(fromBottom)">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slide(fromBottom)">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slide(fromBottom)">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5">
                                            <p:txEl>
                                              <p:pRg st="0" end="0"/>
                                            </p:txEl>
                                          </p:spTgt>
                                        </p:tgtEl>
                                        <p:attrNameLst>
                                          <p:attrName>style.visibility</p:attrName>
                                        </p:attrNameLst>
                                      </p:cBhvr>
                                      <p:to>
                                        <p:strVal val="visible"/>
                                      </p:to>
                                    </p:set>
                                    <p:animEffect transition="in" filter="slide(fromBottom)">
                                      <p:cBhvr>
                                        <p:cTn id="60" dur="500"/>
                                        <p:tgtEl>
                                          <p:spTgt spid="5">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
                                            <p:txEl>
                                              <p:pRg st="1" end="1"/>
                                            </p:txEl>
                                          </p:spTgt>
                                        </p:tgtEl>
                                        <p:attrNameLst>
                                          <p:attrName>style.visibility</p:attrName>
                                        </p:attrNameLst>
                                      </p:cBhvr>
                                      <p:to>
                                        <p:strVal val="visible"/>
                                      </p:to>
                                    </p:set>
                                    <p:animEffect transition="in" filter="slide(fromBottom)">
                                      <p:cBhvr>
                                        <p:cTn id="65" dur="500"/>
                                        <p:tgtEl>
                                          <p:spTgt spid="5">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5">
                                            <p:txEl>
                                              <p:pRg st="2" end="2"/>
                                            </p:txEl>
                                          </p:spTgt>
                                        </p:tgtEl>
                                        <p:attrNameLst>
                                          <p:attrName>style.visibility</p:attrName>
                                        </p:attrNameLst>
                                      </p:cBhvr>
                                      <p:to>
                                        <p:strVal val="visible"/>
                                      </p:to>
                                    </p:set>
                                    <p:animEffect transition="in" filter="slide(fromBottom)">
                                      <p:cBhvr>
                                        <p:cTn id="70" dur="500"/>
                                        <p:tgtEl>
                                          <p:spTgt spid="5">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5">
                                            <p:txEl>
                                              <p:pRg st="3" end="3"/>
                                            </p:txEl>
                                          </p:spTgt>
                                        </p:tgtEl>
                                        <p:attrNameLst>
                                          <p:attrName>style.visibility</p:attrName>
                                        </p:attrNameLst>
                                      </p:cBhvr>
                                      <p:to>
                                        <p:strVal val="visible"/>
                                      </p:to>
                                    </p:set>
                                    <p:animEffect transition="in" filter="slide(fromBottom)">
                                      <p:cBhvr>
                                        <p:cTn id="75" dur="500"/>
                                        <p:tgtEl>
                                          <p:spTgt spid="5">
                                            <p:txEl>
                                              <p:pRg st="3" end="3"/>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5">
                                            <p:txEl>
                                              <p:pRg st="4" end="4"/>
                                            </p:txEl>
                                          </p:spTgt>
                                        </p:tgtEl>
                                        <p:attrNameLst>
                                          <p:attrName>style.visibility</p:attrName>
                                        </p:attrNameLst>
                                      </p:cBhvr>
                                      <p:to>
                                        <p:strVal val="visible"/>
                                      </p:to>
                                    </p:set>
                                    <p:animEffect transition="in" filter="slide(fromBottom)">
                                      <p:cBhvr>
                                        <p:cTn id="80" dur="500"/>
                                        <p:tgtEl>
                                          <p:spTgt spid="5">
                                            <p:txEl>
                                              <p:pRg st="4" end="4"/>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5">
                                            <p:txEl>
                                              <p:pRg st="5" end="5"/>
                                            </p:txEl>
                                          </p:spTgt>
                                        </p:tgtEl>
                                        <p:attrNameLst>
                                          <p:attrName>style.visibility</p:attrName>
                                        </p:attrNameLst>
                                      </p:cBhvr>
                                      <p:to>
                                        <p:strVal val="visible"/>
                                      </p:to>
                                    </p:set>
                                    <p:animEffect transition="in" filter="slide(fromBottom)">
                                      <p:cBhvr>
                                        <p:cTn id="85" dur="500"/>
                                        <p:tgtEl>
                                          <p:spTgt spid="5">
                                            <p:txEl>
                                              <p:pRg st="5" end="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5">
                                            <p:txEl>
                                              <p:pRg st="6" end="6"/>
                                            </p:txEl>
                                          </p:spTgt>
                                        </p:tgtEl>
                                        <p:attrNameLst>
                                          <p:attrName>style.visibility</p:attrName>
                                        </p:attrNameLst>
                                      </p:cBhvr>
                                      <p:to>
                                        <p:strVal val="visible"/>
                                      </p:to>
                                    </p:set>
                                    <p:animEffect transition="in" filter="slide(fromBottom)">
                                      <p:cBhvr>
                                        <p:cTn id="90" dur="500"/>
                                        <p:tgtEl>
                                          <p:spTgt spid="5">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5">
                                            <p:txEl>
                                              <p:pRg st="7" end="7"/>
                                            </p:txEl>
                                          </p:spTgt>
                                        </p:tgtEl>
                                        <p:attrNameLst>
                                          <p:attrName>style.visibility</p:attrName>
                                        </p:attrNameLst>
                                      </p:cBhvr>
                                      <p:to>
                                        <p:strVal val="visible"/>
                                      </p:to>
                                    </p:set>
                                    <p:animEffect transition="in" filter="slide(fromBottom)">
                                      <p:cBhvr>
                                        <p:cTn id="95" dur="500"/>
                                        <p:tgtEl>
                                          <p:spTgt spid="5">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5">
                                            <p:txEl>
                                              <p:pRg st="8" end="8"/>
                                            </p:txEl>
                                          </p:spTgt>
                                        </p:tgtEl>
                                        <p:attrNameLst>
                                          <p:attrName>style.visibility</p:attrName>
                                        </p:attrNameLst>
                                      </p:cBhvr>
                                      <p:to>
                                        <p:strVal val="visible"/>
                                      </p:to>
                                    </p:set>
                                    <p:animEffect transition="in" filter="slide(fromBottom)">
                                      <p:cBhvr>
                                        <p:cTn id="100" dur="500"/>
                                        <p:tgtEl>
                                          <p:spTgt spid="5">
                                            <p:txEl>
                                              <p:pRg st="8" end="8"/>
                                            </p:txEl>
                                          </p:spTgt>
                                        </p:tgtEl>
                                      </p:cBhvr>
                                    </p:animEffect>
                                  </p:childTnLst>
                                </p:cTn>
                              </p:par>
                            </p:childTnLst>
                          </p:cTn>
                        </p:par>
                        <p:par>
                          <p:cTn id="101" fill="hold">
                            <p:stCondLst>
                              <p:cond delay="500"/>
                            </p:stCondLst>
                            <p:childTnLst>
                              <p:par>
                                <p:cTn id="102" presetID="9" presetClass="entr" presetSubtype="0" fill="hold" nodeType="after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dissolve">
                                      <p:cBhvr>
                                        <p:cTn id="10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Autofit/>
          </a:bodyPr>
          <a:lstStyle/>
          <a:p>
            <a:pPr algn="ctr"/>
            <a:r>
              <a:rPr lang="en-US" sz="5400" dirty="0" smtClean="0">
                <a:ln>
                  <a:solidFill>
                    <a:sysClr val="windowText" lastClr="000000"/>
                  </a:solidFill>
                </a:ln>
                <a:solidFill>
                  <a:srgbClr val="FFC000"/>
                </a:solidFill>
                <a:latin typeface="Times New Roman" pitchFamily="18" charset="0"/>
                <a:cs typeface="Times New Roman" pitchFamily="18" charset="0"/>
              </a:rPr>
              <a:t>What is the best way to run the government?</a:t>
            </a:r>
            <a:endParaRPr lang="en-US" sz="5400" dirty="0">
              <a:ln>
                <a:solidFill>
                  <a:sysClr val="windowText" lastClr="000000"/>
                </a:solidFill>
              </a:ln>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72000"/>
          </a:xfrm>
        </p:spPr>
        <p:txBody>
          <a:bodyPr>
            <a:normAutofit/>
          </a:bodyPr>
          <a:lstStyle/>
          <a:p>
            <a:pPr>
              <a:buClr>
                <a:srgbClr val="F95207"/>
              </a:buClr>
            </a:pPr>
            <a:r>
              <a:rPr lang="en-US" sz="2800" dirty="0" smtClean="0">
                <a:latin typeface="Times New Roman" pitchFamily="18" charset="0"/>
                <a:cs typeface="Times New Roman" pitchFamily="18" charset="0"/>
              </a:rPr>
              <a:t>Than or now?</a:t>
            </a:r>
          </a:p>
          <a:p>
            <a:pPr>
              <a:buClr>
                <a:srgbClr val="F95207"/>
              </a:buClr>
            </a:pPr>
            <a:r>
              <a:rPr lang="en-US" sz="2800" dirty="0" smtClean="0">
                <a:latin typeface="Times New Roman" pitchFamily="18" charset="0"/>
                <a:cs typeface="Times New Roman" pitchFamily="18" charset="0"/>
              </a:rPr>
              <a:t>“Wants &amp; Needs” of citizens, do they change?</a:t>
            </a:r>
          </a:p>
          <a:p>
            <a:pPr>
              <a:buClr>
                <a:srgbClr val="F95207"/>
              </a:buClr>
            </a:pPr>
            <a:r>
              <a:rPr lang="en-US" sz="2800" dirty="0" smtClean="0">
                <a:latin typeface="Times New Roman" pitchFamily="18" charset="0"/>
                <a:cs typeface="Times New Roman" pitchFamily="18" charset="0"/>
              </a:rPr>
              <a:t>What might stay the same? </a:t>
            </a:r>
          </a:p>
          <a:p>
            <a:pPr>
              <a:buClr>
                <a:srgbClr val="F95207"/>
              </a:buClr>
            </a:pPr>
            <a:r>
              <a:rPr lang="en-US" sz="2800" dirty="0" smtClean="0">
                <a:latin typeface="Times New Roman" pitchFamily="18" charset="0"/>
                <a:cs typeface="Times New Roman" pitchFamily="18" charset="0"/>
              </a:rPr>
              <a:t>What might change?</a:t>
            </a:r>
          </a:p>
          <a:p>
            <a:pPr>
              <a:buClr>
                <a:srgbClr val="F95207"/>
              </a:buClr>
            </a:pPr>
            <a:r>
              <a:rPr lang="en-US" sz="2800" dirty="0" smtClean="0">
                <a:latin typeface="Times New Roman" pitchFamily="18" charset="0"/>
                <a:cs typeface="Times New Roman" pitchFamily="18" charset="0"/>
              </a:rPr>
              <a:t>What brings about change?</a:t>
            </a:r>
          </a:p>
          <a:p>
            <a:pPr>
              <a:buClr>
                <a:srgbClr val="F95207"/>
              </a:buClr>
            </a:pPr>
            <a:r>
              <a:rPr lang="en-US" sz="2800" dirty="0" smtClean="0">
                <a:latin typeface="Times New Roman" pitchFamily="18" charset="0"/>
                <a:cs typeface="Times New Roman" pitchFamily="18" charset="0"/>
              </a:rPr>
              <a:t>What determines what is the best way to run a government?</a:t>
            </a:r>
          </a:p>
          <a:p>
            <a:pPr>
              <a:buClr>
                <a:srgbClr val="F95207"/>
              </a:buClr>
            </a:pPr>
            <a:r>
              <a:rPr lang="en-US" sz="2800" dirty="0" smtClean="0">
                <a:latin typeface="Times New Roman" pitchFamily="18" charset="0"/>
                <a:cs typeface="Times New Roman" pitchFamily="18" charset="0"/>
              </a:rPr>
              <a:t>How does a group convince others </a:t>
            </a:r>
            <a:r>
              <a:rPr lang="en-US" sz="2800" b="1" u="sng" dirty="0" smtClean="0">
                <a:latin typeface="Times New Roman" pitchFamily="18" charset="0"/>
                <a:cs typeface="Times New Roman" pitchFamily="18" charset="0"/>
              </a:rPr>
              <a:t>how</a:t>
            </a:r>
            <a:r>
              <a:rPr lang="en-US" sz="2800" dirty="0" smtClean="0">
                <a:latin typeface="Times New Roman" pitchFamily="18" charset="0"/>
                <a:cs typeface="Times New Roman" pitchFamily="18" charset="0"/>
              </a:rPr>
              <a:t> to vote?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chor="t">
            <a:normAutofit/>
          </a:bodyPr>
          <a:lstStyle/>
          <a:p>
            <a:pPr algn="ctr"/>
            <a:r>
              <a:rPr lang="en-US" sz="6000" dirty="0" smtClean="0">
                <a:ln>
                  <a:solidFill>
                    <a:sysClr val="windowText" lastClr="000000"/>
                  </a:solidFill>
                </a:ln>
                <a:solidFill>
                  <a:srgbClr val="FFC000"/>
                </a:solidFill>
                <a:latin typeface="Times New Roman" pitchFamily="18" charset="0"/>
                <a:cs typeface="Times New Roman" pitchFamily="18" charset="0"/>
              </a:rPr>
              <a:t>TASKS:</a:t>
            </a:r>
            <a:endParaRPr lang="en-US" sz="6000" dirty="0">
              <a:ln>
                <a:solidFill>
                  <a:sysClr val="windowText" lastClr="000000"/>
                </a:solidFill>
              </a:ln>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a:buClr>
                <a:srgbClr val="F95207"/>
              </a:buClr>
            </a:pPr>
            <a:r>
              <a:rPr lang="en-US" sz="3200" dirty="0" smtClean="0">
                <a:latin typeface="Times New Roman" pitchFamily="18" charset="0"/>
                <a:cs typeface="Times New Roman" pitchFamily="18" charset="0"/>
              </a:rPr>
              <a:t>Learn the vocabulary terms</a:t>
            </a:r>
          </a:p>
          <a:p>
            <a:pPr>
              <a:buClr>
                <a:srgbClr val="F95207"/>
              </a:buClr>
            </a:pPr>
            <a:r>
              <a:rPr lang="en-US" sz="3200" dirty="0" smtClean="0">
                <a:latin typeface="Times New Roman" pitchFamily="18" charset="0"/>
                <a:cs typeface="Times New Roman" pitchFamily="18" charset="0"/>
              </a:rPr>
              <a:t>Research an historical president’s campaign</a:t>
            </a:r>
          </a:p>
          <a:p>
            <a:pPr>
              <a:buClr>
                <a:srgbClr val="F95207"/>
              </a:buClr>
            </a:pPr>
            <a:r>
              <a:rPr lang="en-US" sz="3200" dirty="0" smtClean="0">
                <a:latin typeface="Times New Roman" pitchFamily="18" charset="0"/>
                <a:cs typeface="Times New Roman" pitchFamily="18" charset="0"/>
              </a:rPr>
              <a:t>Investigate the Party he represented</a:t>
            </a:r>
          </a:p>
          <a:p>
            <a:pPr>
              <a:buClr>
                <a:srgbClr val="F95207"/>
              </a:buClr>
            </a:pPr>
            <a:r>
              <a:rPr lang="en-US" sz="3200" dirty="0" smtClean="0">
                <a:latin typeface="Times New Roman" pitchFamily="18" charset="0"/>
                <a:cs typeface="Times New Roman" pitchFamily="18" charset="0"/>
              </a:rPr>
              <a:t>Explain the political platform of the party</a:t>
            </a:r>
          </a:p>
          <a:p>
            <a:pPr>
              <a:buClr>
                <a:srgbClr val="F95207"/>
              </a:buClr>
            </a:pPr>
            <a:r>
              <a:rPr lang="en-US" sz="3200" dirty="0" smtClean="0">
                <a:latin typeface="Times New Roman" pitchFamily="18" charset="0"/>
                <a:cs typeface="Times New Roman" pitchFamily="18" charset="0"/>
              </a:rPr>
              <a:t>Determine what ideas in the platform most appealed to the electorate</a:t>
            </a:r>
          </a:p>
          <a:p>
            <a:pPr>
              <a:buClr>
                <a:srgbClr val="F95207"/>
              </a:buClr>
            </a:pPr>
            <a:r>
              <a:rPr lang="en-US" sz="3200" dirty="0" smtClean="0">
                <a:latin typeface="Times New Roman" pitchFamily="18" charset="0"/>
                <a:cs typeface="Times New Roman" pitchFamily="18" charset="0"/>
              </a:rPr>
              <a:t>Find out what negative campaigning was done</a:t>
            </a:r>
          </a:p>
          <a:p>
            <a:pPr>
              <a:buClr>
                <a:srgbClr val="F95207"/>
              </a:buClr>
            </a:pPr>
            <a:r>
              <a:rPr lang="en-US" sz="3200" dirty="0" smtClean="0">
                <a:latin typeface="Times New Roman" pitchFamily="18" charset="0"/>
                <a:cs typeface="Times New Roman" pitchFamily="18" charset="0"/>
              </a:rPr>
              <a:t>Analyze  the election data</a:t>
            </a:r>
          </a:p>
          <a:p>
            <a:pPr>
              <a:buClr>
                <a:srgbClr val="F95207"/>
              </a:buClr>
            </a:pPr>
            <a:r>
              <a:rPr lang="en-US" sz="3200" dirty="0" smtClean="0">
                <a:latin typeface="Times New Roman" pitchFamily="18" charset="0"/>
                <a:cs typeface="Times New Roman" pitchFamily="18" charset="0"/>
              </a:rPr>
              <a:t>Find out how history ranks/rates your President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lide(fromBottom)">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slide(fromBottom)">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slide(fromBottom)">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chor="t">
            <a:normAutofit/>
          </a:bodyPr>
          <a:lstStyle/>
          <a:p>
            <a:pPr algn="ctr"/>
            <a:r>
              <a:rPr lang="en-US" sz="6600" dirty="0" smtClean="0">
                <a:ln>
                  <a:solidFill>
                    <a:sysClr val="windowText" lastClr="000000"/>
                  </a:solidFill>
                </a:ln>
                <a:solidFill>
                  <a:srgbClr val="FFC000"/>
                </a:solidFill>
                <a:latin typeface="Times New Roman" pitchFamily="18" charset="0"/>
                <a:cs typeface="Times New Roman" pitchFamily="18" charset="0"/>
              </a:rPr>
              <a:t>Assessments</a:t>
            </a:r>
            <a:endParaRPr lang="en-US" sz="6600" dirty="0">
              <a:ln>
                <a:solidFill>
                  <a:sysClr val="windowText" lastClr="000000"/>
                </a:solidFill>
              </a:ln>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2362200"/>
            <a:ext cx="8610600" cy="4267200"/>
          </a:xfrm>
        </p:spPr>
        <p:txBody>
          <a:bodyPr>
            <a:normAutofit lnSpcReduction="10000"/>
          </a:bodyPr>
          <a:lstStyle/>
          <a:p>
            <a:pPr marL="514350" indent="-514350">
              <a:spcAft>
                <a:spcPts val="600"/>
              </a:spcAft>
              <a:buClr>
                <a:srgbClr val="F95207"/>
              </a:buClr>
              <a:buFont typeface="+mj-lt"/>
              <a:buAutoNum type="arabicPeriod"/>
            </a:pPr>
            <a:r>
              <a:rPr lang="en-US" sz="3600" dirty="0" smtClean="0">
                <a:latin typeface="Times New Roman" pitchFamily="18" charset="0"/>
                <a:cs typeface="Times New Roman" pitchFamily="18" charset="0"/>
              </a:rPr>
              <a:t>Vocabulary Test</a:t>
            </a:r>
          </a:p>
          <a:p>
            <a:pPr marL="514350" indent="-514350">
              <a:spcAft>
                <a:spcPts val="600"/>
              </a:spcAft>
              <a:buClr>
                <a:srgbClr val="F95207"/>
              </a:buClr>
              <a:buFont typeface="+mj-lt"/>
              <a:buAutoNum type="arabicPeriod"/>
            </a:pPr>
            <a:r>
              <a:rPr lang="en-US" sz="3600" dirty="0" smtClean="0">
                <a:latin typeface="Times New Roman" pitchFamily="18" charset="0"/>
                <a:cs typeface="Times New Roman" pitchFamily="18" charset="0"/>
              </a:rPr>
              <a:t>Develop a way to share your findings about your President with the class</a:t>
            </a:r>
          </a:p>
          <a:p>
            <a:pPr marL="514350" indent="-514350">
              <a:spcAft>
                <a:spcPts val="600"/>
              </a:spcAft>
              <a:buClr>
                <a:srgbClr val="F95207"/>
              </a:buClr>
              <a:buFont typeface="+mj-lt"/>
              <a:buAutoNum type="arabicPeriod"/>
            </a:pPr>
            <a:r>
              <a:rPr lang="en-US" sz="3600" dirty="0" smtClean="0">
                <a:latin typeface="Times New Roman" pitchFamily="18" charset="0"/>
                <a:cs typeface="Times New Roman" pitchFamily="18" charset="0"/>
              </a:rPr>
              <a:t>Utilize the information gathered in a constructed response explaining the impact your president had on our country &amp; the society during his time period.</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4" name="TextBox 3"/>
          <p:cNvSpPr txBox="1"/>
          <p:nvPr/>
        </p:nvSpPr>
        <p:spPr>
          <a:xfrm>
            <a:off x="609600" y="1066800"/>
            <a:ext cx="7924800" cy="1077218"/>
          </a:xfrm>
          <a:prstGeom prst="rect">
            <a:avLst/>
          </a:prstGeom>
          <a:gradFill>
            <a:gsLst>
              <a:gs pos="0">
                <a:schemeClr val="tx1">
                  <a:lumMod val="75000"/>
                  <a:lumOff val="25000"/>
                </a:schemeClr>
              </a:gs>
              <a:gs pos="68000">
                <a:schemeClr val="accent1">
                  <a:lumMod val="60000"/>
                  <a:lumOff val="40000"/>
                </a:schemeClr>
              </a:gs>
              <a:gs pos="100000">
                <a:schemeClr val="dk1">
                  <a:tint val="50000"/>
                  <a:satMod val="150000"/>
                </a:schemeClr>
              </a:gs>
            </a:gsLst>
          </a:gradFill>
          <a:ln>
            <a:solidFill>
              <a:srgbClr val="F95207"/>
            </a:solidFill>
          </a:ln>
          <a:effectLst>
            <a:outerShdw blurRad="50800" dist="38100" algn="l" rotWithShape="0">
              <a:prstClr val="black">
                <a:alpha val="40000"/>
              </a:prstClr>
            </a:outerShdw>
          </a:effectLst>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3200" b="1" dirty="0" smtClean="0">
                <a:solidFill>
                  <a:srgbClr val="F95207"/>
                </a:solidFill>
              </a:rPr>
              <a:t>Student has to demonstrate research work before taking assessments.</a:t>
            </a:r>
            <a:endParaRPr lang="en-US" sz="3200" b="1" dirty="0">
              <a:solidFill>
                <a:srgbClr val="F95207"/>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32688"/>
          </a:xfrm>
        </p:spPr>
        <p:txBody>
          <a:bodyPr>
            <a:normAutofit/>
          </a:bodyPr>
          <a:lstStyle/>
          <a:p>
            <a:pPr algn="ctr"/>
            <a:r>
              <a:rPr lang="en-US" b="1" dirty="0" smtClean="0">
                <a:ln w="19050">
                  <a:solidFill>
                    <a:schemeClr val="tx2">
                      <a:lumMod val="50000"/>
                    </a:schemeClr>
                  </a:solidFill>
                </a:ln>
              </a:rPr>
              <a:t>Big Idea</a:t>
            </a:r>
            <a:endParaRPr lang="en-US" dirty="0">
              <a:ln w="19050">
                <a:solidFill>
                  <a:schemeClr val="tx2">
                    <a:lumMod val="50000"/>
                  </a:schemeClr>
                </a:solidFill>
              </a:ln>
            </a:endParaRPr>
          </a:p>
        </p:txBody>
      </p:sp>
      <p:sp>
        <p:nvSpPr>
          <p:cNvPr id="3" name="Content Placeholder 2"/>
          <p:cNvSpPr>
            <a:spLocks noGrp="1"/>
          </p:cNvSpPr>
          <p:nvPr>
            <p:ph idx="1"/>
          </p:nvPr>
        </p:nvSpPr>
        <p:spPr>
          <a:xfrm>
            <a:off x="457200" y="1447800"/>
            <a:ext cx="8229600" cy="1143000"/>
          </a:xfrm>
        </p:spPr>
        <p:txBody>
          <a:bodyPr/>
          <a:lstStyle/>
          <a:p>
            <a:pPr>
              <a:buNone/>
            </a:pPr>
            <a:r>
              <a:rPr lang="en-US" dirty="0" smtClean="0"/>
              <a:t>In the end, using the knowledge gained, you need to be able to answer the questions:</a:t>
            </a:r>
          </a:p>
          <a:p>
            <a:pPr>
              <a:buNone/>
            </a:pPr>
            <a:endParaRPr lang="en-US" dirty="0"/>
          </a:p>
        </p:txBody>
      </p:sp>
      <p:sp>
        <p:nvSpPr>
          <p:cNvPr id="3073" name="Rectangle 1"/>
          <p:cNvSpPr>
            <a:spLocks noChangeArrowheads="1"/>
          </p:cNvSpPr>
          <p:nvPr/>
        </p:nvSpPr>
        <p:spPr bwMode="auto">
          <a:xfrm>
            <a:off x="609600" y="2835920"/>
            <a:ext cx="8001000" cy="2826306"/>
          </a:xfrm>
          <a:prstGeom prst="roundRect">
            <a:avLst>
              <a:gd name="adj" fmla="val 21039"/>
            </a:avLst>
          </a:prstGeom>
          <a:ln w="57150">
            <a:solidFill>
              <a:schemeClr val="accent1">
                <a:lumMod val="50000"/>
              </a:schemeClr>
            </a:solidFill>
            <a:headEnd/>
            <a:tailEnd/>
          </a:ln>
          <a:effectLst>
            <a:glow rad="228600">
              <a:schemeClr val="accent2">
                <a:satMod val="175000"/>
                <a:alpha val="40000"/>
              </a:schemeClr>
            </a:glow>
            <a:outerShdw blurRad="57150" dist="38100" dir="5400000" algn="ctr" rotWithShape="0">
              <a:schemeClr val="accent3">
                <a:shade val="9000"/>
                <a:satMod val="105000"/>
                <a:alpha val="48000"/>
              </a:schemeClr>
            </a:outerShdw>
          </a:effec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15191D"/>
                </a:solidFill>
                <a:effectLst/>
                <a:latin typeface="Times New Roman" pitchFamily="18" charset="0"/>
                <a:ea typeface="Calibri" pitchFamily="34" charset="0"/>
                <a:cs typeface="Times New Roman" pitchFamily="18" charset="0"/>
              </a:rPr>
              <a:t>What is the role and influence of citizens and groups in the political process?</a:t>
            </a:r>
          </a:p>
          <a:p>
            <a:pPr marL="0" marR="0" lvl="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15191D"/>
                </a:solidFill>
                <a:effectLst/>
                <a:latin typeface="Times New Roman" pitchFamily="18" charset="0"/>
                <a:ea typeface="Calibri" pitchFamily="34" charset="0"/>
                <a:cs typeface="Times New Roman" pitchFamily="18" charset="0"/>
              </a:rPr>
              <a:t>What is the impact of leaders on their country, society, and time period?</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b="1" dirty="0" smtClean="0">
                <a:ln w="12700">
                  <a:solidFill>
                    <a:schemeClr val="tx2">
                      <a:lumMod val="50000"/>
                    </a:schemeClr>
                  </a:solidFill>
                </a:ln>
              </a:rPr>
              <a:t>Candidate Research</a:t>
            </a:r>
            <a:endParaRPr lang="en-US" dirty="0">
              <a:ln w="12700">
                <a:solidFill>
                  <a:schemeClr val="tx2">
                    <a:lumMod val="50000"/>
                  </a:schemeClr>
                </a:solidFill>
              </a:ln>
            </a:endParaRPr>
          </a:p>
        </p:txBody>
      </p:sp>
      <p:sp>
        <p:nvSpPr>
          <p:cNvPr id="3" name="Content Placeholder 2"/>
          <p:cNvSpPr>
            <a:spLocks noGrp="1"/>
          </p:cNvSpPr>
          <p:nvPr>
            <p:ph idx="1"/>
          </p:nvPr>
        </p:nvSpPr>
        <p:spPr>
          <a:xfrm>
            <a:off x="457200" y="1447800"/>
            <a:ext cx="8382000" cy="4876800"/>
          </a:xfrm>
        </p:spPr>
        <p:txBody>
          <a:bodyPr>
            <a:normAutofit fontScale="92500" lnSpcReduction="10000"/>
          </a:bodyPr>
          <a:lstStyle/>
          <a:p>
            <a:r>
              <a:rPr lang="en-US" u="sng" dirty="0" smtClean="0"/>
              <a:t>W</a:t>
            </a:r>
            <a:r>
              <a:rPr lang="en-US" dirty="0" smtClean="0"/>
              <a:t>ho were involved?</a:t>
            </a:r>
          </a:p>
          <a:p>
            <a:r>
              <a:rPr lang="en-US" u="sng" dirty="0" smtClean="0"/>
              <a:t>W</a:t>
            </a:r>
            <a:r>
              <a:rPr lang="en-US" dirty="0" smtClean="0"/>
              <a:t>hen did it take place?</a:t>
            </a:r>
          </a:p>
          <a:p>
            <a:r>
              <a:rPr lang="en-US" u="sng" dirty="0" smtClean="0"/>
              <a:t>W</a:t>
            </a:r>
            <a:r>
              <a:rPr lang="en-US" dirty="0" smtClean="0"/>
              <a:t>hat was the political party (</a:t>
            </a:r>
            <a:r>
              <a:rPr lang="en-US" dirty="0" err="1" smtClean="0"/>
              <a:t>ies</a:t>
            </a:r>
            <a:r>
              <a:rPr lang="en-US" dirty="0" smtClean="0"/>
              <a:t>) of the time?</a:t>
            </a:r>
          </a:p>
          <a:p>
            <a:r>
              <a:rPr lang="en-US" u="sng" dirty="0" smtClean="0"/>
              <a:t>W</a:t>
            </a:r>
            <a:r>
              <a:rPr lang="en-US" dirty="0" smtClean="0"/>
              <a:t>hat were the party platforms?</a:t>
            </a:r>
          </a:p>
          <a:p>
            <a:r>
              <a:rPr lang="en-US" u="sng" dirty="0" smtClean="0"/>
              <a:t>W</a:t>
            </a:r>
            <a:r>
              <a:rPr lang="en-US" dirty="0" smtClean="0"/>
              <a:t>hat planks were most appealing to voters?</a:t>
            </a:r>
          </a:p>
          <a:p>
            <a:r>
              <a:rPr lang="en-US" u="sng" dirty="0" smtClean="0"/>
              <a:t>W</a:t>
            </a:r>
            <a:r>
              <a:rPr lang="en-US" dirty="0" smtClean="0"/>
              <a:t>hat were the negative campaigns again the candidate?</a:t>
            </a:r>
          </a:p>
          <a:p>
            <a:r>
              <a:rPr lang="en-US" u="sng" dirty="0" smtClean="0"/>
              <a:t>W</a:t>
            </a:r>
            <a:r>
              <a:rPr lang="en-US" dirty="0" smtClean="0"/>
              <a:t>hat does the election data say about the election?</a:t>
            </a:r>
          </a:p>
          <a:p>
            <a:pPr lvl="1"/>
            <a:r>
              <a:rPr lang="en-US" dirty="0" smtClean="0"/>
              <a:t>What part of the country got them elected?</a:t>
            </a:r>
          </a:p>
          <a:p>
            <a:pPr lvl="1"/>
            <a:r>
              <a:rPr lang="en-US" dirty="0" smtClean="0"/>
              <a:t>Was it a close election?</a:t>
            </a:r>
          </a:p>
          <a:p>
            <a:r>
              <a:rPr lang="en-US" u="sng" dirty="0" smtClean="0"/>
              <a:t>H</a:t>
            </a:r>
            <a:r>
              <a:rPr lang="en-US" dirty="0" smtClean="0"/>
              <a:t>ow does your president rank compared to all presidents?</a:t>
            </a:r>
          </a:p>
          <a:p>
            <a:r>
              <a:rPr lang="en-US" dirty="0" smtClean="0"/>
              <a:t>What traits of the president’s or events during his term in office factor into the rank?</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sz="4400" b="1" dirty="0" smtClean="0">
                <a:latin typeface="Times New Roman" pitchFamily="18" charset="0"/>
                <a:cs typeface="Times New Roman" pitchFamily="18" charset="0"/>
              </a:rPr>
              <a:t>Presenting Research</a:t>
            </a:r>
            <a:r>
              <a:rPr lang="en-US" sz="44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(Turn in before working on Presenting President)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76400"/>
            <a:ext cx="8534400" cy="4648200"/>
          </a:xfrm>
        </p:spPr>
        <p:txBody>
          <a:bodyPr/>
          <a:lstStyle/>
          <a:p>
            <a:pPr marL="571500" marR="0" indent="-284163">
              <a:lnSpc>
                <a:spcPct val="115000"/>
              </a:lnSpc>
              <a:spcBef>
                <a:spcPts val="0"/>
              </a:spcBef>
              <a:spcAft>
                <a:spcPts val="0"/>
              </a:spcAft>
            </a:pPr>
            <a:r>
              <a:rPr lang="en-US" sz="3600" dirty="0" smtClean="0">
                <a:latin typeface="Times New Roman"/>
                <a:ea typeface="Calibri"/>
              </a:rPr>
              <a:t>Use easybib.com</a:t>
            </a:r>
          </a:p>
          <a:p>
            <a:pPr marL="571500" marR="0" indent="-284163">
              <a:lnSpc>
                <a:spcPct val="115000"/>
              </a:lnSpc>
              <a:spcBef>
                <a:spcPts val="0"/>
              </a:spcBef>
              <a:spcAft>
                <a:spcPts val="0"/>
              </a:spcAft>
            </a:pPr>
            <a:r>
              <a:rPr lang="en-US" sz="3600" dirty="0" smtClean="0">
                <a:latin typeface="Times New Roman"/>
                <a:ea typeface="Calibri"/>
              </a:rPr>
              <a:t>Choose 3 relevant sources and evaluate them in the annotation</a:t>
            </a:r>
          </a:p>
          <a:p>
            <a:pPr marL="571500" marR="0" indent="-284163">
              <a:lnSpc>
                <a:spcPct val="115000"/>
              </a:lnSpc>
              <a:spcBef>
                <a:spcPts val="0"/>
              </a:spcBef>
              <a:spcAft>
                <a:spcPts val="0"/>
              </a:spcAft>
            </a:pPr>
            <a:r>
              <a:rPr lang="en-US" sz="3600" dirty="0" smtClean="0">
                <a:latin typeface="Times New Roman"/>
                <a:ea typeface="Calibri"/>
              </a:rPr>
              <a:t>Choose 1 irrelevant source and evaluate it in the annotation</a:t>
            </a:r>
          </a:p>
          <a:p>
            <a:pPr marL="457200" indent="-404813"/>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856488"/>
          </a:xfrm>
        </p:spPr>
        <p:txBody>
          <a:bodyPr>
            <a:normAutofit/>
          </a:bodyPr>
          <a:lstStyle/>
          <a:p>
            <a:pPr algn="ctr"/>
            <a:r>
              <a:rPr lang="en-US" b="1" dirty="0" smtClean="0">
                <a:latin typeface="Times New Roman" pitchFamily="18" charset="0"/>
                <a:cs typeface="Times New Roman" pitchFamily="18" charset="0"/>
              </a:rPr>
              <a:t>Presenting Your President: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a:bodyPr>
          <a:lstStyle/>
          <a:p>
            <a:r>
              <a:rPr lang="en-US" sz="3600" dirty="0" smtClean="0"/>
              <a:t>Determine an appropriate way to tell others about what you learned</a:t>
            </a:r>
          </a:p>
          <a:p>
            <a:r>
              <a:rPr lang="en-US" sz="3600" dirty="0" smtClean="0"/>
              <a:t>Include all parts of the research</a:t>
            </a:r>
          </a:p>
          <a:p>
            <a:r>
              <a:rPr lang="en-US" sz="3600" dirty="0" smtClean="0"/>
              <a:t>Include a summary of your constructive responses</a:t>
            </a:r>
          </a:p>
          <a:p>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pPr>
            <a:r>
              <a:rPr lang="en-US" sz="4400" dirty="0" smtClean="0">
                <a:latin typeface="Arial" pitchFamily="34" charset="0"/>
                <a:cs typeface="Arial" pitchFamily="34" charset="0"/>
              </a:rPr>
              <a:t>Learning Target</a:t>
            </a:r>
            <a:br>
              <a:rPr lang="en-US" sz="4400" dirty="0" smtClean="0">
                <a:latin typeface="Arial" pitchFamily="34" charset="0"/>
                <a:cs typeface="Arial" pitchFamily="34" charset="0"/>
              </a:rPr>
            </a:br>
            <a:r>
              <a:rPr lang="en-US" sz="4400" dirty="0" smtClean="0">
                <a:latin typeface="Arial" pitchFamily="34" charset="0"/>
                <a:cs typeface="Arial" pitchFamily="34" charset="0"/>
              </a:rPr>
              <a:t>ELA.03.WRP.01.02</a:t>
            </a:r>
            <a:endParaRPr lang="en-US" sz="4400" dirty="0">
              <a:latin typeface="Arial" pitchFamily="34" charset="0"/>
              <a:cs typeface="Arial" pitchFamily="34" charset="0"/>
            </a:endParaRPr>
          </a:p>
        </p:txBody>
      </p:sp>
      <p:sp>
        <p:nvSpPr>
          <p:cNvPr id="3" name="Content Placeholder 2"/>
          <p:cNvSpPr>
            <a:spLocks noGrp="1"/>
          </p:cNvSpPr>
          <p:nvPr>
            <p:ph idx="1"/>
          </p:nvPr>
        </p:nvSpPr>
        <p:spPr>
          <a:ln w="28575">
            <a:solidFill>
              <a:srgbClr val="C00000"/>
            </a:solidFill>
          </a:ln>
        </p:spPr>
        <p:txBody>
          <a:bodyPr>
            <a:normAutofit/>
          </a:bodyPr>
          <a:lstStyle/>
          <a:p>
            <a:pPr>
              <a:buNone/>
            </a:pPr>
            <a:r>
              <a:rPr lang="en-US" b="1" dirty="0" smtClean="0"/>
              <a:t>Content Knowledge:</a:t>
            </a:r>
            <a:endParaRPr lang="en-US" dirty="0" smtClean="0"/>
          </a:p>
          <a:p>
            <a:pPr>
              <a:buNone/>
            </a:pPr>
            <a:r>
              <a:rPr lang="en-US" dirty="0" smtClean="0"/>
              <a:t>Is skilled at selecting and using relevant sources to conduct a basic research project</a:t>
            </a:r>
          </a:p>
          <a:p>
            <a:pPr>
              <a:buNone/>
            </a:pPr>
            <a:r>
              <a:rPr lang="en-US" b="1" dirty="0" smtClean="0"/>
              <a:t>Assessment Items:</a:t>
            </a:r>
          </a:p>
          <a:p>
            <a:pPr>
              <a:buNone/>
            </a:pPr>
            <a:r>
              <a:rPr lang="en-US" dirty="0" smtClean="0"/>
              <a:t>Students will use easybib.com to cite resources used. When cite sources, students must annotate the 3 sources explaining why they were helpful and 1 source that you found irrelevant and explain why in the annotation.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pPr>
            <a:r>
              <a:rPr lang="en-US" sz="4400" dirty="0" smtClean="0">
                <a:latin typeface="Arial" pitchFamily="34" charset="0"/>
                <a:cs typeface="Arial" pitchFamily="34" charset="0"/>
              </a:rPr>
              <a:t>Learning Target</a:t>
            </a:r>
            <a:br>
              <a:rPr lang="en-US" sz="4400" dirty="0" smtClean="0">
                <a:latin typeface="Arial" pitchFamily="34" charset="0"/>
                <a:cs typeface="Arial" pitchFamily="34" charset="0"/>
              </a:rPr>
            </a:br>
            <a:r>
              <a:rPr lang="en-US" sz="4400" dirty="0" smtClean="0">
                <a:latin typeface="Arial" pitchFamily="34" charset="0"/>
                <a:cs typeface="Arial" pitchFamily="34" charset="0"/>
              </a:rPr>
              <a:t>SS.06.GRR.01.02</a:t>
            </a:r>
            <a:endParaRPr lang="en-US" sz="4400" dirty="0">
              <a:latin typeface="Arial" pitchFamily="34" charset="0"/>
              <a:cs typeface="Arial" pitchFamily="34" charset="0"/>
            </a:endParaRPr>
          </a:p>
        </p:txBody>
      </p:sp>
      <p:sp>
        <p:nvSpPr>
          <p:cNvPr id="3" name="Content Placeholder 2"/>
          <p:cNvSpPr>
            <a:spLocks noGrp="1"/>
          </p:cNvSpPr>
          <p:nvPr>
            <p:ph idx="1"/>
          </p:nvPr>
        </p:nvSpPr>
        <p:spPr>
          <a:ln w="28575">
            <a:solidFill>
              <a:srgbClr val="C00000"/>
            </a:solidFill>
          </a:ln>
        </p:spPr>
        <p:txBody>
          <a:bodyPr>
            <a:normAutofit/>
          </a:bodyPr>
          <a:lstStyle/>
          <a:p>
            <a:pPr>
              <a:buNone/>
            </a:pPr>
            <a:r>
              <a:rPr lang="en-US" b="1" dirty="0" smtClean="0"/>
              <a:t>Content Knowledge:</a:t>
            </a:r>
            <a:endParaRPr lang="en-US" dirty="0" smtClean="0"/>
          </a:p>
          <a:p>
            <a:pPr>
              <a:buNone/>
            </a:pPr>
            <a:r>
              <a:rPr lang="en-US" dirty="0" smtClean="0"/>
              <a:t>Understands the roles and influence of citizens and groups in the political process</a:t>
            </a:r>
          </a:p>
          <a:p>
            <a:pPr>
              <a:buNone/>
            </a:pPr>
            <a:r>
              <a:rPr lang="en-US" b="1" dirty="0" smtClean="0"/>
              <a:t>Assessment Items:</a:t>
            </a:r>
          </a:p>
          <a:p>
            <a:pPr>
              <a:buNone/>
            </a:pPr>
            <a:r>
              <a:rPr lang="en-US" dirty="0" smtClean="0"/>
              <a:t>Through researching primary and secondary material, students will analyze political issues and ideas that have caused citizens to form political parties for the purpose of electing representatives to government. (The President) so that voice is heard in government.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pPr>
            <a:r>
              <a:rPr lang="en-US" sz="4400" dirty="0" smtClean="0">
                <a:latin typeface="Arial" pitchFamily="34" charset="0"/>
                <a:cs typeface="Arial" pitchFamily="34" charset="0"/>
              </a:rPr>
              <a:t>Learning Target</a:t>
            </a:r>
            <a:br>
              <a:rPr lang="en-US" sz="4400" dirty="0" smtClean="0">
                <a:latin typeface="Arial" pitchFamily="34" charset="0"/>
                <a:cs typeface="Arial" pitchFamily="34" charset="0"/>
              </a:rPr>
            </a:br>
            <a:r>
              <a:rPr lang="en-US" sz="4400" dirty="0" smtClean="0">
                <a:latin typeface="Arial" pitchFamily="34" charset="0"/>
                <a:cs typeface="Arial" pitchFamily="34" charset="0"/>
              </a:rPr>
              <a:t>SS.04.WHL.01.02</a:t>
            </a:r>
            <a:endParaRPr lang="en-US" sz="4400" dirty="0">
              <a:latin typeface="Arial" pitchFamily="34" charset="0"/>
              <a:cs typeface="Arial" pitchFamily="34" charset="0"/>
            </a:endParaRPr>
          </a:p>
        </p:txBody>
      </p:sp>
      <p:sp>
        <p:nvSpPr>
          <p:cNvPr id="3" name="Content Placeholder 2"/>
          <p:cNvSpPr>
            <a:spLocks noGrp="1"/>
          </p:cNvSpPr>
          <p:nvPr>
            <p:ph idx="1"/>
          </p:nvPr>
        </p:nvSpPr>
        <p:spPr>
          <a:ln w="28575">
            <a:solidFill>
              <a:srgbClr val="C00000"/>
            </a:solidFill>
          </a:ln>
        </p:spPr>
        <p:txBody>
          <a:bodyPr>
            <a:normAutofit/>
          </a:bodyPr>
          <a:lstStyle/>
          <a:p>
            <a:pPr>
              <a:buNone/>
            </a:pPr>
            <a:r>
              <a:rPr lang="en-US" b="1" dirty="0" smtClean="0"/>
              <a:t>Content Knowledge:</a:t>
            </a:r>
            <a:endParaRPr lang="en-US" dirty="0" smtClean="0"/>
          </a:p>
          <a:p>
            <a:pPr>
              <a:buNone/>
            </a:pPr>
            <a:r>
              <a:rPr lang="en-US" dirty="0" smtClean="0"/>
              <a:t>Understands the impact of leaders on their country, society, and time period </a:t>
            </a:r>
          </a:p>
          <a:p>
            <a:pPr>
              <a:buNone/>
            </a:pPr>
            <a:r>
              <a:rPr lang="en-US" b="1" dirty="0" smtClean="0"/>
              <a:t>Assessment Items:</a:t>
            </a:r>
          </a:p>
          <a:p>
            <a:pPr>
              <a:buNone/>
            </a:pPr>
            <a:r>
              <a:rPr lang="en-US" dirty="0" smtClean="0"/>
              <a:t>Students will select a past US President (must have been out of office for at least 10 years) and explain how his actions and policies influenced the time, society, and country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458200" cy="1600200"/>
          </a:xfrm>
        </p:spPr>
        <p:txBody>
          <a:bodyPr/>
          <a:lstStyle/>
          <a:p>
            <a:pPr algn="ctr"/>
            <a:r>
              <a:rPr lang="en-US" sz="5400" dirty="0" smtClean="0"/>
              <a:t>What is the purpose of Government?</a:t>
            </a:r>
            <a:endParaRPr lang="en-US" sz="5400" dirty="0"/>
          </a:p>
        </p:txBody>
      </p:sp>
      <p:sp>
        <p:nvSpPr>
          <p:cNvPr id="5" name="Text Placeholder 4"/>
          <p:cNvSpPr>
            <a:spLocks noGrp="1"/>
          </p:cNvSpPr>
          <p:nvPr>
            <p:ph type="body" idx="1"/>
          </p:nvPr>
        </p:nvSpPr>
        <p:spPr>
          <a:xfrm>
            <a:off x="533400" y="1600200"/>
            <a:ext cx="7772400" cy="1029136"/>
          </a:xfrm>
        </p:spPr>
        <p:txBody>
          <a:bodyPr>
            <a:normAutofit fontScale="92500"/>
          </a:bodyPr>
          <a:lstStyle/>
          <a:p>
            <a:pPr algn="ctr"/>
            <a:r>
              <a:rPr lang="en-US" sz="2400" i="1" dirty="0" smtClean="0">
                <a:ln w="3175" cmpd="sng">
                  <a:noFill/>
                  <a:prstDash val="solid"/>
                </a:ln>
                <a:solidFill>
                  <a:srgbClr val="F95207"/>
                </a:solidFill>
                <a:effectLst>
                  <a:outerShdw blurRad="63500" dir="3600000" algn="tl" rotWithShape="0">
                    <a:srgbClr val="000000">
                      <a:alpha val="70000"/>
                    </a:srgbClr>
                  </a:outerShdw>
                </a:effectLst>
                <a:latin typeface="Times New Roman" pitchFamily="18" charset="0"/>
                <a:cs typeface="Times New Roman" pitchFamily="18" charset="0"/>
              </a:rPr>
              <a:t>“governments are instituted among men, deriving their just powers from the consent of the governed” ― Thomas Jefferson </a:t>
            </a:r>
            <a:endParaRPr lang="en-US" sz="2400" dirty="0">
              <a:ln w="3175" cmpd="sng">
                <a:noFill/>
                <a:prstDash val="solid"/>
              </a:ln>
              <a:solidFill>
                <a:srgbClr val="F95207"/>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8" name="Text Placeholder 4"/>
          <p:cNvSpPr txBox="1">
            <a:spLocks/>
          </p:cNvSpPr>
          <p:nvPr/>
        </p:nvSpPr>
        <p:spPr>
          <a:xfrm>
            <a:off x="457200" y="3048000"/>
            <a:ext cx="8229600" cy="1219200"/>
          </a:xfrm>
          <a:prstGeom prst="rect">
            <a:avLst/>
          </a:prstGeom>
        </p:spPr>
        <p:txBody>
          <a:bodyPr vert="horz" lIns="45720" rIns="45720" anchor="t">
            <a:noAutofit/>
          </a:bodyPr>
          <a:lstStyle/>
          <a:p>
            <a:r>
              <a:rPr lang="en-US" sz="2200" i="1" dirty="0" smtClean="0">
                <a:solidFill>
                  <a:schemeClr val="tx1">
                    <a:lumMod val="85000"/>
                  </a:schemeClr>
                </a:solidFill>
                <a:latin typeface="Times New Roman" pitchFamily="18" charset="0"/>
                <a:cs typeface="Times New Roman" pitchFamily="18" charset="0"/>
              </a:rPr>
              <a:t>“The purpose of government is to enable the people of a nation to live in safety and happiness. Government exists for the interests of the governed, not for the governors.” ― Thomas Jefferson </a:t>
            </a:r>
            <a:endParaRPr lang="en-US" sz="2200" i="1" dirty="0">
              <a:solidFill>
                <a:schemeClr val="tx1">
                  <a:lumMod val="85000"/>
                </a:schemeClr>
              </a:solidFill>
              <a:latin typeface="Times New Roman" pitchFamily="18" charset="0"/>
              <a:cs typeface="Times New Roman" pitchFamily="18" charset="0"/>
            </a:endParaRPr>
          </a:p>
        </p:txBody>
      </p:sp>
      <p:sp>
        <p:nvSpPr>
          <p:cNvPr id="9" name="TextBox 8"/>
          <p:cNvSpPr txBox="1"/>
          <p:nvPr/>
        </p:nvSpPr>
        <p:spPr>
          <a:xfrm>
            <a:off x="533400" y="4412159"/>
            <a:ext cx="7924800" cy="769441"/>
          </a:xfrm>
          <a:prstGeom prst="rect">
            <a:avLst/>
          </a:prstGeom>
          <a:noFill/>
        </p:spPr>
        <p:txBody>
          <a:bodyPr wrap="square" rtlCol="0">
            <a:spAutoFit/>
          </a:bodyPr>
          <a:lstStyle/>
          <a:p>
            <a:r>
              <a:rPr lang="en-US" sz="2200" i="1" dirty="0" smtClean="0">
                <a:ln w="18415" cmpd="sng">
                  <a:noFill/>
                  <a:prstDash val="solid"/>
                </a:ln>
                <a:solidFill>
                  <a:srgbClr val="F95207"/>
                </a:solidFill>
                <a:effectLst>
                  <a:outerShdw blurRad="63500" dir="3600000" algn="tl" rotWithShape="0">
                    <a:srgbClr val="000000">
                      <a:alpha val="70000"/>
                    </a:srgbClr>
                  </a:outerShdw>
                </a:effectLst>
                <a:latin typeface="Times New Roman" pitchFamily="18" charset="0"/>
                <a:cs typeface="Times New Roman" pitchFamily="18" charset="0"/>
              </a:rPr>
              <a:t>“A government afraid of its citizens is a Democracy. Citizens afraid of government is tyranny!” ― Thomas Jefferson</a:t>
            </a:r>
            <a:endParaRPr lang="en-US" sz="2200" i="1" dirty="0">
              <a:ln w="18415" cmpd="sng">
                <a:noFill/>
                <a:prstDash val="solid"/>
              </a:ln>
              <a:solidFill>
                <a:srgbClr val="F95207"/>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10" name="TextBox 9"/>
          <p:cNvSpPr txBox="1"/>
          <p:nvPr/>
        </p:nvSpPr>
        <p:spPr>
          <a:xfrm>
            <a:off x="685800" y="5402759"/>
            <a:ext cx="7543800" cy="769441"/>
          </a:xfrm>
          <a:prstGeom prst="rect">
            <a:avLst/>
          </a:prstGeom>
          <a:noFill/>
        </p:spPr>
        <p:txBody>
          <a:bodyPr wrap="square" rtlCol="0">
            <a:spAutoFit/>
          </a:bodyPr>
          <a:lstStyle/>
          <a:p>
            <a:r>
              <a:rPr lang="en-US" sz="2200" i="1" dirty="0" smtClean="0">
                <a:solidFill>
                  <a:schemeClr val="tx1">
                    <a:lumMod val="85000"/>
                  </a:schemeClr>
                </a:solidFill>
                <a:latin typeface="Times New Roman" pitchFamily="18" charset="0"/>
                <a:cs typeface="Times New Roman" pitchFamily="18" charset="0"/>
              </a:rPr>
              <a:t>Government can and must provide opportunity, not smother it; foster productivity, not stifle it. — Ronald Reagan</a:t>
            </a:r>
            <a:endParaRPr lang="en-US" sz="2200" i="1" dirty="0">
              <a:solidFill>
                <a:schemeClr val="tx1">
                  <a:lumMod val="85000"/>
                </a:schemeClr>
              </a:solidFill>
              <a:latin typeface="Times New Roman" pitchFamily="18" charset="0"/>
              <a:cs typeface="Times New Roman" pitchFamily="18" charset="0"/>
            </a:endParaRPr>
          </a:p>
        </p:txBody>
      </p:sp>
      <p:grpSp>
        <p:nvGrpSpPr>
          <p:cNvPr id="13" name="Group 12"/>
          <p:cNvGrpSpPr/>
          <p:nvPr/>
        </p:nvGrpSpPr>
        <p:grpSpPr>
          <a:xfrm>
            <a:off x="7848600" y="5181600"/>
            <a:ext cx="1295400" cy="1561498"/>
            <a:chOff x="7848600" y="5181600"/>
            <a:chExt cx="1295400" cy="1561498"/>
          </a:xfrm>
        </p:grpSpPr>
        <p:pic>
          <p:nvPicPr>
            <p:cNvPr id="1026" name="Picture 2" descr="C:\Users\Linda\AppData\Local\Microsoft\Windows\Temporary Internet Files\Content.IE5\4Q2ZCN0B\MC900434389[1].wmf"/>
            <p:cNvPicPr>
              <a:picLocks noChangeAspect="1" noChangeArrowheads="1"/>
            </p:cNvPicPr>
            <p:nvPr/>
          </p:nvPicPr>
          <p:blipFill>
            <a:blip r:embed="rId3" cstate="print"/>
            <a:srcRect/>
            <a:stretch>
              <a:fillRect/>
            </a:stretch>
          </p:blipFill>
          <p:spPr bwMode="auto">
            <a:xfrm>
              <a:off x="7848600" y="5181600"/>
              <a:ext cx="1295400" cy="1561498"/>
            </a:xfrm>
            <a:prstGeom prst="rect">
              <a:avLst/>
            </a:prstGeom>
            <a:noFill/>
          </p:spPr>
        </p:pic>
        <p:sp>
          <p:nvSpPr>
            <p:cNvPr id="12" name="TextBox 11"/>
            <p:cNvSpPr txBox="1"/>
            <p:nvPr/>
          </p:nvSpPr>
          <p:spPr>
            <a:xfrm>
              <a:off x="7848600" y="5334000"/>
              <a:ext cx="1090427" cy="276999"/>
            </a:xfrm>
            <a:prstGeom prst="rect">
              <a:avLst/>
            </a:prstGeom>
            <a:noFill/>
          </p:spPr>
          <p:txBody>
            <a:bodyPr wrap="none" rtlCol="0">
              <a:spAutoFit/>
            </a:bodyPr>
            <a:lstStyle/>
            <a:p>
              <a:r>
                <a:rPr lang="en-US" sz="1200" dirty="0" smtClean="0"/>
                <a:t>Time to think</a:t>
              </a:r>
              <a:endParaRPr lang="en-US" sz="1200" dirty="0"/>
            </a:p>
          </p:txBody>
        </p:sp>
      </p:grpSp>
      <p:grpSp>
        <p:nvGrpSpPr>
          <p:cNvPr id="14" name="Group 13"/>
          <p:cNvGrpSpPr/>
          <p:nvPr/>
        </p:nvGrpSpPr>
        <p:grpSpPr>
          <a:xfrm>
            <a:off x="3048000" y="2362200"/>
            <a:ext cx="3333750" cy="542925"/>
            <a:chOff x="3048000" y="2362200"/>
            <a:chExt cx="3333750" cy="542925"/>
          </a:xfrm>
        </p:grpSpPr>
        <p:sp>
          <p:nvSpPr>
            <p:cNvPr id="11" name="Rectangle 10"/>
            <p:cNvSpPr/>
            <p:nvPr/>
          </p:nvSpPr>
          <p:spPr>
            <a:xfrm>
              <a:off x="3048000" y="2438400"/>
              <a:ext cx="3113288" cy="369332"/>
            </a:xfrm>
            <a:prstGeom prst="rect">
              <a:avLst/>
            </a:prstGeom>
          </p:spPr>
          <p:txBody>
            <a:bodyPr wrap="none">
              <a:spAutoFit/>
            </a:bodyPr>
            <a:lstStyle/>
            <a:p>
              <a:r>
                <a:rPr lang="en-US" dirty="0" smtClean="0">
                  <a:hlinkClick r:id="rId4"/>
                </a:rPr>
                <a:t>http://youtu.be/_-pDcYF64rs</a:t>
              </a:r>
              <a:endParaRPr lang="en-US" dirty="0"/>
            </a:p>
          </p:txBody>
        </p:sp>
        <p:pic>
          <p:nvPicPr>
            <p:cNvPr id="1027" name="Picture 3" descr="C:\Program Files\Windows Sidebar\Gadgets\Power2Go.Gadget\images\video\video0001.png"/>
            <p:cNvPicPr>
              <a:picLocks noChangeAspect="1" noChangeArrowheads="1"/>
            </p:cNvPicPr>
            <p:nvPr/>
          </p:nvPicPr>
          <p:blipFill>
            <a:blip r:embed="rId5" cstate="print"/>
            <a:srcRect/>
            <a:stretch>
              <a:fillRect/>
            </a:stretch>
          </p:blipFill>
          <p:spPr bwMode="auto">
            <a:xfrm>
              <a:off x="5562600" y="2362200"/>
              <a:ext cx="819150" cy="542925"/>
            </a:xfrm>
            <a:prstGeom prst="rect">
              <a:avLst/>
            </a:prstGeom>
            <a:noFill/>
          </p:spPr>
        </p:pic>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slide(fromBottom)">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lide(fromBottom)">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slide(fromBottom)">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772400" cy="914400"/>
          </a:xfrm>
        </p:spPr>
        <p:txBody>
          <a:bodyPr anchor="ctr"/>
          <a:lstStyle/>
          <a:p>
            <a:pPr algn="ctr"/>
            <a:r>
              <a:rPr lang="en-US" sz="5400" dirty="0" smtClean="0"/>
              <a:t>Democracy:</a:t>
            </a:r>
            <a:endParaRPr lang="en-US" sz="5400" dirty="0"/>
          </a:p>
        </p:txBody>
      </p:sp>
      <p:sp>
        <p:nvSpPr>
          <p:cNvPr id="5" name="Text Placeholder 4"/>
          <p:cNvSpPr>
            <a:spLocks noGrp="1"/>
          </p:cNvSpPr>
          <p:nvPr>
            <p:ph type="body" idx="1"/>
          </p:nvPr>
        </p:nvSpPr>
        <p:spPr>
          <a:xfrm>
            <a:off x="457200" y="685800"/>
            <a:ext cx="7772400" cy="914400"/>
          </a:xfrm>
        </p:spPr>
        <p:txBody>
          <a:bodyPr anchor="ctr">
            <a:normAutofit/>
          </a:bodyPr>
          <a:lstStyle/>
          <a:p>
            <a:pPr algn="ctr">
              <a:spcBef>
                <a:spcPts val="0"/>
              </a:spcBef>
            </a:pPr>
            <a:r>
              <a:rPr lang="en-US" sz="2400" i="1" dirty="0" smtClean="0">
                <a:solidFill>
                  <a:schemeClr val="bg1"/>
                </a:solidFill>
              </a:rPr>
              <a:t>“</a:t>
            </a:r>
            <a:r>
              <a:rPr lang="en-US" sz="2400" dirty="0" smtClean="0">
                <a:solidFill>
                  <a:schemeClr val="bg1"/>
                </a:solidFill>
              </a:rPr>
              <a:t>Government by the people, exercised either directly or through elected representatives</a:t>
            </a:r>
            <a:r>
              <a:rPr lang="en-US" sz="2400" i="1" dirty="0" smtClean="0">
                <a:solidFill>
                  <a:schemeClr val="bg1"/>
                </a:solidFill>
              </a:rPr>
              <a:t>” </a:t>
            </a:r>
            <a:r>
              <a:rPr lang="en-US" sz="1200" i="1" dirty="0" smtClean="0">
                <a:solidFill>
                  <a:schemeClr val="bg1"/>
                </a:solidFill>
              </a:rPr>
              <a:t>dictionary.com</a:t>
            </a:r>
            <a:endParaRPr lang="en-US" sz="1200" dirty="0">
              <a:solidFill>
                <a:schemeClr val="bg1"/>
              </a:solidFill>
            </a:endParaRPr>
          </a:p>
        </p:txBody>
      </p:sp>
      <p:sp>
        <p:nvSpPr>
          <p:cNvPr id="6" name="TextBox 5"/>
          <p:cNvSpPr txBox="1"/>
          <p:nvPr/>
        </p:nvSpPr>
        <p:spPr>
          <a:xfrm>
            <a:off x="82904" y="2362200"/>
            <a:ext cx="9061096" cy="4401205"/>
          </a:xfrm>
          <a:prstGeom prst="rect">
            <a:avLst/>
          </a:prstGeom>
          <a:noFill/>
        </p:spPr>
        <p:txBody>
          <a:bodyPr wrap="square" rtlCol="0">
            <a:spAutoFit/>
          </a:bodyPr>
          <a:lstStyle/>
          <a:p>
            <a:pPr marL="457200" indent="-457200">
              <a:buFont typeface="+mj-lt"/>
              <a:buAutoNum type="arabicPeriod"/>
            </a:pPr>
            <a:r>
              <a:rPr lang="en-US" sz="2000" dirty="0" smtClean="0"/>
              <a:t>The American Revolution made us an independent country</a:t>
            </a:r>
          </a:p>
          <a:p>
            <a:pPr marL="457200" indent="-457200">
              <a:buFont typeface="+mj-lt"/>
              <a:buAutoNum type="arabicPeriod"/>
            </a:pPr>
            <a:r>
              <a:rPr lang="en-US" sz="2000" dirty="0" smtClean="0"/>
              <a:t>The Founding Fathers convinced the citizens to make this country a Democracy</a:t>
            </a:r>
          </a:p>
          <a:p>
            <a:pPr marL="457200" indent="-457200">
              <a:buFont typeface="+mj-lt"/>
              <a:buAutoNum type="arabicPeriod"/>
            </a:pPr>
            <a:r>
              <a:rPr lang="en-US" sz="2000" dirty="0" smtClean="0"/>
              <a:t>The Constitution of the United States set the guidelines for that democracy</a:t>
            </a:r>
          </a:p>
          <a:p>
            <a:pPr marL="457200" indent="-457200">
              <a:buFont typeface="+mj-lt"/>
              <a:buAutoNum type="arabicPeriod"/>
            </a:pPr>
            <a:r>
              <a:rPr lang="en-US" sz="2000" dirty="0" smtClean="0"/>
              <a:t>It was determined that democracy would be maintain through yearly elections</a:t>
            </a:r>
          </a:p>
          <a:p>
            <a:pPr marL="914400" lvl="1" indent="-457200">
              <a:buFont typeface="Arial" pitchFamily="34" charset="0"/>
              <a:buChar char="•"/>
            </a:pPr>
            <a:r>
              <a:rPr lang="en-US" sz="2000" dirty="0" smtClean="0"/>
              <a:t>The Constitution set the criteria for suffrage</a:t>
            </a:r>
          </a:p>
          <a:p>
            <a:pPr marL="914400" lvl="1" indent="-457200">
              <a:buFont typeface="Arial" pitchFamily="34" charset="0"/>
              <a:buChar char="•"/>
            </a:pPr>
            <a:r>
              <a:rPr lang="en-US" sz="2000" dirty="0" smtClean="0"/>
              <a:t>It set the qualifications for Federal office</a:t>
            </a:r>
          </a:p>
          <a:p>
            <a:pPr marL="914400" lvl="1" indent="-457200">
              <a:buFont typeface="Arial" pitchFamily="34" charset="0"/>
              <a:buChar char="•"/>
            </a:pPr>
            <a:r>
              <a:rPr lang="en-US" sz="2000" dirty="0" smtClean="0"/>
              <a:t>It determined when elections would be held</a:t>
            </a:r>
          </a:p>
          <a:p>
            <a:pPr marL="457200" indent="-457200">
              <a:buFont typeface="+mj-lt"/>
              <a:buAutoNum type="arabicPeriod"/>
            </a:pPr>
            <a:r>
              <a:rPr lang="en-US" sz="2000" dirty="0" smtClean="0"/>
              <a:t>November  6</a:t>
            </a:r>
            <a:r>
              <a:rPr lang="en-US" sz="2000" baseline="30000" dirty="0" smtClean="0"/>
              <a:t>th</a:t>
            </a:r>
            <a:r>
              <a:rPr lang="en-US" sz="2000" dirty="0" smtClean="0"/>
              <a:t>, 2012 is Election Day</a:t>
            </a:r>
          </a:p>
          <a:p>
            <a:pPr marL="914400" lvl="1" indent="-457200">
              <a:buFont typeface="Arial" pitchFamily="34" charset="0"/>
              <a:buChar char="•"/>
            </a:pPr>
            <a:r>
              <a:rPr lang="en-US" sz="2000" dirty="0" smtClean="0"/>
              <a:t>This year it is a presidential election</a:t>
            </a:r>
          </a:p>
          <a:p>
            <a:pPr marL="914400" lvl="1" indent="-457200">
              <a:buFont typeface="Arial" pitchFamily="34" charset="0"/>
              <a:buChar char="•"/>
            </a:pPr>
            <a:r>
              <a:rPr lang="en-US" sz="2000" dirty="0" smtClean="0"/>
              <a:t>Many  citizens will get out to vote</a:t>
            </a:r>
          </a:p>
          <a:p>
            <a:pPr marL="457200" indent="-457200">
              <a:buFont typeface="+mj-lt"/>
              <a:buAutoNum type="arabicPeriod"/>
            </a:pPr>
            <a:r>
              <a:rPr lang="en-US" sz="2000" dirty="0" smtClean="0"/>
              <a:t>Voting is a right given to US citizens</a:t>
            </a:r>
          </a:p>
          <a:p>
            <a:pPr marL="457200" indent="-457200">
              <a:buFont typeface="+mj-lt"/>
              <a:buAutoNum type="arabicPeriod"/>
            </a:pPr>
            <a:r>
              <a:rPr lang="en-US" sz="2000" dirty="0" smtClean="0"/>
              <a:t>Do citizens of the US use their right to vote?</a:t>
            </a:r>
            <a:endParaRPr lang="en-US" sz="2000" dirty="0"/>
          </a:p>
        </p:txBody>
      </p:sp>
      <p:pic>
        <p:nvPicPr>
          <p:cNvPr id="2053" name="Picture 5" descr="C:\Users\Linda\AppData\Local\Microsoft\Windows\Temporary Internet Files\Content.IE5\Y26G4283\MM900173989[1].gif"/>
          <p:cNvPicPr>
            <a:picLocks noChangeAspect="1" noChangeArrowheads="1" noCrop="1"/>
          </p:cNvPicPr>
          <p:nvPr/>
        </p:nvPicPr>
        <p:blipFill>
          <a:blip r:embed="rId3" cstate="print"/>
          <a:srcRect/>
          <a:stretch>
            <a:fillRect/>
          </a:stretch>
        </p:blipFill>
        <p:spPr bwMode="auto">
          <a:xfrm>
            <a:off x="7315200" y="4724400"/>
            <a:ext cx="1447800" cy="1975644"/>
          </a:xfrm>
          <a:prstGeom prst="rect">
            <a:avLst/>
          </a:prstGeom>
          <a:noFill/>
        </p:spPr>
      </p:pic>
      <p:sp>
        <p:nvSpPr>
          <p:cNvPr id="7" name="Text Placeholder 4"/>
          <p:cNvSpPr txBox="1">
            <a:spLocks/>
          </p:cNvSpPr>
          <p:nvPr/>
        </p:nvSpPr>
        <p:spPr>
          <a:xfrm>
            <a:off x="609600" y="1524000"/>
            <a:ext cx="7772400" cy="914400"/>
          </a:xfrm>
          <a:prstGeom prst="rect">
            <a:avLst/>
          </a:prstGeom>
        </p:spPr>
        <p:txBody>
          <a:bodyPr vert="horz" lIns="45720" rIns="45720" anchor="ctr">
            <a:normAutofit/>
          </a:bodyPr>
          <a:lstStyle/>
          <a:p>
            <a:pPr lvl="0" algn="ctr">
              <a:buClr>
                <a:schemeClr val="accent3"/>
              </a:buClr>
              <a:buSzPct val="95000"/>
            </a:pPr>
            <a:r>
              <a:rPr kumimoji="0" lang="en-US" sz="2400" b="0" i="1" u="none" strike="noStrike" kern="1200" cap="none" spc="0" normalizeH="0" baseline="0" noProof="0" dirty="0" smtClean="0">
                <a:ln>
                  <a:noFill/>
                </a:ln>
                <a:solidFill>
                  <a:schemeClr val="bg1"/>
                </a:solidFill>
                <a:effectLst/>
                <a:uLnTx/>
                <a:uFillTx/>
                <a:latin typeface="+mn-lt"/>
                <a:ea typeface="+mn-ea"/>
                <a:cs typeface="+mn-cs"/>
              </a:rPr>
              <a:t>“</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Government of the people</a:t>
            </a:r>
            <a:r>
              <a:rPr lang="en-US" sz="2400" dirty="0" smtClean="0">
                <a:solidFill>
                  <a:schemeClr val="bg1"/>
                </a:solidFill>
              </a:rPr>
              <a:t>, by the people, for the people, </a:t>
            </a:r>
            <a:r>
              <a:rPr kumimoji="0" lang="en-US" sz="2400" b="0" i="1" u="none" strike="noStrike" kern="1200" cap="none" spc="0" normalizeH="0" baseline="0" noProof="0" dirty="0" smtClean="0">
                <a:ln>
                  <a:noFill/>
                </a:ln>
                <a:solidFill>
                  <a:schemeClr val="bg1"/>
                </a:solidFill>
                <a:effectLst/>
                <a:uLnTx/>
                <a:uFillTx/>
                <a:latin typeface="+mn-lt"/>
                <a:ea typeface="+mn-ea"/>
                <a:cs typeface="+mn-cs"/>
              </a:rPr>
              <a:t>” </a:t>
            </a:r>
            <a:r>
              <a:rPr kumimoji="0" lang="en-US" sz="1200" b="0" i="1" u="none" strike="noStrike" kern="1200" cap="none" spc="0" normalizeH="0" baseline="0" noProof="0" dirty="0" smtClean="0">
                <a:ln>
                  <a:noFill/>
                </a:ln>
                <a:solidFill>
                  <a:schemeClr val="bg1"/>
                </a:solidFill>
                <a:effectLst/>
                <a:uLnTx/>
                <a:uFillTx/>
                <a:latin typeface="+mn-lt"/>
                <a:ea typeface="+mn-ea"/>
                <a:cs typeface="+mn-cs"/>
              </a:rPr>
              <a:t>Abraham Lincoln</a:t>
            </a:r>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0-#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slide(fromBottom)">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slide(fromBottom)">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slide(fromBottom)">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slide(fromBottom)">
                                      <p:cBhvr>
                                        <p:cTn id="42" dur="500"/>
                                        <p:tgtEl>
                                          <p:spTgt spid="6">
                                            <p:txEl>
                                              <p:pRg st="3" end="3"/>
                                            </p:txEl>
                                          </p:spTgt>
                                        </p:tgtEl>
                                      </p:cBhvr>
                                    </p:animEffect>
                                  </p:childTnLst>
                                </p:cTn>
                              </p:par>
                            </p:childTnLst>
                          </p:cTn>
                        </p:par>
                        <p:par>
                          <p:cTn id="43" fill="hold">
                            <p:stCondLst>
                              <p:cond delay="500"/>
                            </p:stCondLst>
                            <p:childTnLst>
                              <p:par>
                                <p:cTn id="44" presetID="12" presetClass="entr" presetSubtype="4" fill="hold" nodeType="afterEffect">
                                  <p:stCondLst>
                                    <p:cond delay="500"/>
                                  </p:stCondLst>
                                  <p:childTnLst>
                                    <p:set>
                                      <p:cBhvr>
                                        <p:cTn id="45" dur="1" fill="hold">
                                          <p:stCondLst>
                                            <p:cond delay="0"/>
                                          </p:stCondLst>
                                        </p:cTn>
                                        <p:tgtEl>
                                          <p:spTgt spid="6">
                                            <p:txEl>
                                              <p:pRg st="4" end="4"/>
                                            </p:txEl>
                                          </p:spTgt>
                                        </p:tgtEl>
                                        <p:attrNameLst>
                                          <p:attrName>style.visibility</p:attrName>
                                        </p:attrNameLst>
                                      </p:cBhvr>
                                      <p:to>
                                        <p:strVal val="visible"/>
                                      </p:to>
                                    </p:set>
                                    <p:animEffect transition="in" filter="slide(fromBottom)">
                                      <p:cBhvr>
                                        <p:cTn id="46" dur="500"/>
                                        <p:tgtEl>
                                          <p:spTgt spid="6">
                                            <p:txEl>
                                              <p:pRg st="4" end="4"/>
                                            </p:txEl>
                                          </p:spTgt>
                                        </p:tgtEl>
                                      </p:cBhvr>
                                    </p:animEffect>
                                  </p:childTnLst>
                                </p:cTn>
                              </p:par>
                            </p:childTnLst>
                          </p:cTn>
                        </p:par>
                        <p:par>
                          <p:cTn id="47" fill="hold">
                            <p:stCondLst>
                              <p:cond delay="1500"/>
                            </p:stCondLst>
                            <p:childTnLst>
                              <p:par>
                                <p:cTn id="48" presetID="12" presetClass="entr" presetSubtype="4" fill="hold" nodeType="afterEffect">
                                  <p:stCondLst>
                                    <p:cond delay="0"/>
                                  </p:stCondLst>
                                  <p:childTnLst>
                                    <p:set>
                                      <p:cBhvr>
                                        <p:cTn id="49" dur="1" fill="hold">
                                          <p:stCondLst>
                                            <p:cond delay="0"/>
                                          </p:stCondLst>
                                        </p:cTn>
                                        <p:tgtEl>
                                          <p:spTgt spid="6">
                                            <p:txEl>
                                              <p:pRg st="5" end="5"/>
                                            </p:txEl>
                                          </p:spTgt>
                                        </p:tgtEl>
                                        <p:attrNameLst>
                                          <p:attrName>style.visibility</p:attrName>
                                        </p:attrNameLst>
                                      </p:cBhvr>
                                      <p:to>
                                        <p:strVal val="visible"/>
                                      </p:to>
                                    </p:set>
                                    <p:animEffect transition="in" filter="slide(fromBottom)">
                                      <p:cBhvr>
                                        <p:cTn id="50" dur="500"/>
                                        <p:tgtEl>
                                          <p:spTgt spid="6">
                                            <p:txEl>
                                              <p:pRg st="5" end="5"/>
                                            </p:txEl>
                                          </p:spTgt>
                                        </p:tgtEl>
                                      </p:cBhvr>
                                    </p:animEffect>
                                  </p:childTnLst>
                                </p:cTn>
                              </p:par>
                            </p:childTnLst>
                          </p:cTn>
                        </p:par>
                        <p:par>
                          <p:cTn id="51" fill="hold">
                            <p:stCondLst>
                              <p:cond delay="2000"/>
                            </p:stCondLst>
                            <p:childTnLst>
                              <p:par>
                                <p:cTn id="52" presetID="12" presetClass="entr" presetSubtype="4" fill="hold" nodeType="afterEffect">
                                  <p:stCondLst>
                                    <p:cond delay="0"/>
                                  </p:stCondLst>
                                  <p:childTnLst>
                                    <p:set>
                                      <p:cBhvr>
                                        <p:cTn id="53" dur="1" fill="hold">
                                          <p:stCondLst>
                                            <p:cond delay="0"/>
                                          </p:stCondLst>
                                        </p:cTn>
                                        <p:tgtEl>
                                          <p:spTgt spid="6">
                                            <p:txEl>
                                              <p:pRg st="6" end="6"/>
                                            </p:txEl>
                                          </p:spTgt>
                                        </p:tgtEl>
                                        <p:attrNameLst>
                                          <p:attrName>style.visibility</p:attrName>
                                        </p:attrNameLst>
                                      </p:cBhvr>
                                      <p:to>
                                        <p:strVal val="visible"/>
                                      </p:to>
                                    </p:set>
                                    <p:animEffect transition="in" filter="slide(fromBottom)">
                                      <p:cBhvr>
                                        <p:cTn id="54" dur="500"/>
                                        <p:tgtEl>
                                          <p:spTgt spid="6">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nodeType="click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animEffect transition="in" filter="slide(fromBottom)">
                                      <p:cBhvr>
                                        <p:cTn id="59" dur="500"/>
                                        <p:tgtEl>
                                          <p:spTgt spid="6">
                                            <p:txEl>
                                              <p:pRg st="7" end="7"/>
                                            </p:txEl>
                                          </p:spTgt>
                                        </p:tgtEl>
                                      </p:cBhvr>
                                    </p:animEffect>
                                  </p:childTnLst>
                                </p:cTn>
                              </p:par>
                            </p:childTnLst>
                          </p:cTn>
                        </p:par>
                        <p:par>
                          <p:cTn id="60" fill="hold">
                            <p:stCondLst>
                              <p:cond delay="500"/>
                            </p:stCondLst>
                            <p:childTnLst>
                              <p:par>
                                <p:cTn id="61" presetID="12" presetClass="entr" presetSubtype="4" fill="hold" nodeType="afterEffect">
                                  <p:stCondLst>
                                    <p:cond delay="500"/>
                                  </p:stCondLst>
                                  <p:childTnLst>
                                    <p:set>
                                      <p:cBhvr>
                                        <p:cTn id="62" dur="1" fill="hold">
                                          <p:stCondLst>
                                            <p:cond delay="0"/>
                                          </p:stCondLst>
                                        </p:cTn>
                                        <p:tgtEl>
                                          <p:spTgt spid="6">
                                            <p:txEl>
                                              <p:pRg st="8" end="8"/>
                                            </p:txEl>
                                          </p:spTgt>
                                        </p:tgtEl>
                                        <p:attrNameLst>
                                          <p:attrName>style.visibility</p:attrName>
                                        </p:attrNameLst>
                                      </p:cBhvr>
                                      <p:to>
                                        <p:strVal val="visible"/>
                                      </p:to>
                                    </p:set>
                                    <p:animEffect transition="in" filter="slide(fromBottom)">
                                      <p:cBhvr>
                                        <p:cTn id="63" dur="500"/>
                                        <p:tgtEl>
                                          <p:spTgt spid="6">
                                            <p:txEl>
                                              <p:pRg st="8" end="8"/>
                                            </p:txEl>
                                          </p:spTgt>
                                        </p:tgtEl>
                                      </p:cBhvr>
                                    </p:animEffect>
                                  </p:childTnLst>
                                </p:cTn>
                              </p:par>
                            </p:childTnLst>
                          </p:cTn>
                        </p:par>
                        <p:par>
                          <p:cTn id="64" fill="hold">
                            <p:stCondLst>
                              <p:cond delay="1500"/>
                            </p:stCondLst>
                            <p:childTnLst>
                              <p:par>
                                <p:cTn id="65" presetID="12" presetClass="entr" presetSubtype="4" fill="hold" nodeType="after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Effect transition="in" filter="slide(fromBottom)">
                                      <p:cBhvr>
                                        <p:cTn id="67" dur="500"/>
                                        <p:tgtEl>
                                          <p:spTgt spid="6">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nodeType="clickEffect">
                                  <p:stCondLst>
                                    <p:cond delay="0"/>
                                  </p:stCondLst>
                                  <p:childTnLst>
                                    <p:set>
                                      <p:cBhvr>
                                        <p:cTn id="71" dur="1" fill="hold">
                                          <p:stCondLst>
                                            <p:cond delay="0"/>
                                          </p:stCondLst>
                                        </p:cTn>
                                        <p:tgtEl>
                                          <p:spTgt spid="6">
                                            <p:txEl>
                                              <p:pRg st="10" end="10"/>
                                            </p:txEl>
                                          </p:spTgt>
                                        </p:tgtEl>
                                        <p:attrNameLst>
                                          <p:attrName>style.visibility</p:attrName>
                                        </p:attrNameLst>
                                      </p:cBhvr>
                                      <p:to>
                                        <p:strVal val="visible"/>
                                      </p:to>
                                    </p:set>
                                    <p:animEffect transition="in" filter="slide(fromBottom)">
                                      <p:cBhvr>
                                        <p:cTn id="72" dur="500"/>
                                        <p:tgtEl>
                                          <p:spTgt spid="6">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nodeType="clickEffect">
                                  <p:stCondLst>
                                    <p:cond delay="0"/>
                                  </p:stCondLst>
                                  <p:childTnLst>
                                    <p:set>
                                      <p:cBhvr>
                                        <p:cTn id="76" dur="1" fill="hold">
                                          <p:stCondLst>
                                            <p:cond delay="0"/>
                                          </p:stCondLst>
                                        </p:cTn>
                                        <p:tgtEl>
                                          <p:spTgt spid="6">
                                            <p:txEl>
                                              <p:pRg st="11" end="11"/>
                                            </p:txEl>
                                          </p:spTgt>
                                        </p:tgtEl>
                                        <p:attrNameLst>
                                          <p:attrName>style.visibility</p:attrName>
                                        </p:attrNameLst>
                                      </p:cBhvr>
                                      <p:to>
                                        <p:strVal val="visible"/>
                                      </p:to>
                                    </p:set>
                                    <p:animEffect transition="in" filter="slide(fromBottom)">
                                      <p:cBhvr>
                                        <p:cTn id="77" dur="500"/>
                                        <p:tgtEl>
                                          <p:spTgt spid="6">
                                            <p:txEl>
                                              <p:pRg st="11" end="11"/>
                                            </p:txEl>
                                          </p:spTgt>
                                        </p:tgtEl>
                                      </p:cBhvr>
                                    </p:animEffect>
                                  </p:childTnLst>
                                </p:cTn>
                              </p:par>
                            </p:childTnLst>
                          </p:cTn>
                        </p:par>
                        <p:par>
                          <p:cTn id="78" fill="hold">
                            <p:stCondLst>
                              <p:cond delay="500"/>
                            </p:stCondLst>
                            <p:childTnLst>
                              <p:par>
                                <p:cTn id="79" presetID="9" presetClass="entr" presetSubtype="0" fill="hold" nodeType="afterEffect">
                                  <p:stCondLst>
                                    <p:cond delay="0"/>
                                  </p:stCondLst>
                                  <p:childTnLst>
                                    <p:set>
                                      <p:cBhvr>
                                        <p:cTn id="80" dur="1" fill="hold">
                                          <p:stCondLst>
                                            <p:cond delay="0"/>
                                          </p:stCondLst>
                                        </p:cTn>
                                        <p:tgtEl>
                                          <p:spTgt spid="2053"/>
                                        </p:tgtEl>
                                        <p:attrNameLst>
                                          <p:attrName>style.visibility</p:attrName>
                                        </p:attrNameLst>
                                      </p:cBhvr>
                                      <p:to>
                                        <p:strVal val="visible"/>
                                      </p:to>
                                    </p:set>
                                    <p:animEffect transition="in" filter="dissolve">
                                      <p:cBhvr>
                                        <p:cTn id="81"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a:spLocks noGrp="1"/>
          </p:cNvSpPr>
          <p:nvPr>
            <p:ph type="title"/>
          </p:nvPr>
        </p:nvSpPr>
        <p:spPr>
          <a:xfrm>
            <a:off x="533400" y="152400"/>
            <a:ext cx="8229600" cy="838200"/>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normalizeH="0" baseline="0" noProof="0" dirty="0" smtClean="0">
                <a:ln w="1905"/>
                <a:solidFill>
                  <a:srgbClr val="FFC000"/>
                </a:solidFill>
                <a:effectLst>
                  <a:innerShdw blurRad="69850" dist="43180" dir="5400000">
                    <a:srgbClr val="000000">
                      <a:alpha val="65000"/>
                    </a:srgbClr>
                  </a:innerShdw>
                </a:effectLst>
                <a:uLnTx/>
                <a:uFillTx/>
                <a:latin typeface="Times New Roman" pitchFamily="18" charset="0"/>
                <a:cs typeface="Times New Roman" pitchFamily="18" charset="0"/>
              </a:rPr>
              <a:t>Why Do We Need</a:t>
            </a:r>
            <a:r>
              <a:rPr kumimoji="0" lang="en-US" sz="4000" b="1" i="0" u="none" strike="noStrike" kern="0" normalizeH="0" noProof="0" dirty="0" smtClean="0">
                <a:ln w="1905"/>
                <a:solidFill>
                  <a:srgbClr val="FFC000"/>
                </a:solidFill>
                <a:effectLst>
                  <a:innerShdw blurRad="69850" dist="43180" dir="5400000">
                    <a:srgbClr val="000000">
                      <a:alpha val="65000"/>
                    </a:srgbClr>
                  </a:innerShdw>
                </a:effectLst>
                <a:uLnTx/>
                <a:uFillTx/>
                <a:latin typeface="Times New Roman" pitchFamily="18" charset="0"/>
                <a:cs typeface="Times New Roman" pitchFamily="18" charset="0"/>
              </a:rPr>
              <a:t> Political Parties</a:t>
            </a:r>
            <a:r>
              <a:rPr kumimoji="0" lang="en-US" sz="4000" b="1" i="0" u="none" strike="noStrike" kern="0" normalizeH="0" baseline="0" noProof="0" dirty="0" smtClean="0">
                <a:ln w="1905"/>
                <a:solidFill>
                  <a:srgbClr val="FFC000"/>
                </a:solidFill>
                <a:effectLst>
                  <a:innerShdw blurRad="69850" dist="43180" dir="5400000">
                    <a:srgbClr val="000000">
                      <a:alpha val="65000"/>
                    </a:srgbClr>
                  </a:innerShdw>
                </a:effectLst>
                <a:uLnTx/>
                <a:uFillTx/>
                <a:latin typeface="Times New Roman" pitchFamily="18" charset="0"/>
                <a:cs typeface="Times New Roman" pitchFamily="18" charset="0"/>
              </a:rPr>
              <a:t>?</a:t>
            </a:r>
            <a:endParaRPr kumimoji="0" lang="en-US" sz="4000" b="1" i="0" u="none" strike="noStrike" kern="0" normalizeH="0" baseline="0" noProof="0" dirty="0">
              <a:ln w="1905"/>
              <a:solidFill>
                <a:srgbClr val="FFC000"/>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0" name="TextBox 9"/>
          <p:cNvSpPr txBox="1"/>
          <p:nvPr/>
        </p:nvSpPr>
        <p:spPr>
          <a:xfrm>
            <a:off x="2133600" y="990600"/>
            <a:ext cx="50292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rPr>
              <a:t>We don’t!</a:t>
            </a:r>
          </a:p>
          <a:p>
            <a:pPr algn="ctr"/>
            <a:r>
              <a:rPr lang="en-US" sz="3600" b="1" dirty="0" smtClean="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rPr>
              <a:t>The Parties need us!</a:t>
            </a:r>
            <a:endParaRPr lang="en-US" sz="3600" b="1" dirty="0">
              <a:ln w="11430">
                <a:solidFill>
                  <a:srgbClr val="FFC000"/>
                </a:solidFill>
              </a:ln>
              <a:effectLst>
                <a:outerShdw blurRad="80000" dist="40000" dir="5040000" algn="tl">
                  <a:srgbClr val="000000">
                    <a:alpha val="30000"/>
                  </a:srgbClr>
                </a:outerShdw>
              </a:effectLst>
              <a:latin typeface="Times New Roman" pitchFamily="18" charset="0"/>
              <a:cs typeface="Times New Roman" pitchFamily="18" charset="0"/>
            </a:endParaRPr>
          </a:p>
        </p:txBody>
      </p:sp>
      <p:pic>
        <p:nvPicPr>
          <p:cNvPr id="1026" name="Picture 2" descr="C:\Users\Linda\AppData\Local\Microsoft\Windows\Temporary Internet Files\Content.IE5\1N2E88DF\MP900384874[1].jpg"/>
          <p:cNvPicPr>
            <a:picLocks noChangeAspect="1" noChangeArrowheads="1"/>
          </p:cNvPicPr>
          <p:nvPr/>
        </p:nvPicPr>
        <p:blipFill>
          <a:blip r:embed="rId3" cstate="print"/>
          <a:srcRect/>
          <a:stretch>
            <a:fillRect/>
          </a:stretch>
        </p:blipFill>
        <p:spPr bwMode="auto">
          <a:xfrm>
            <a:off x="4419600" y="2362200"/>
            <a:ext cx="2057400" cy="1973145"/>
          </a:xfrm>
          <a:prstGeom prst="rect">
            <a:avLst/>
          </a:prstGeom>
          <a:noFill/>
        </p:spPr>
      </p:pic>
      <p:pic>
        <p:nvPicPr>
          <p:cNvPr id="1030" name="Picture 6" descr="C:\Users\Linda\AppData\Local\Microsoft\Windows\Temporary Internet Files\Content.IE5\0R3XW1NT\MC900437781[1].wmf"/>
          <p:cNvPicPr>
            <a:picLocks noChangeAspect="1" noChangeArrowheads="1"/>
          </p:cNvPicPr>
          <p:nvPr/>
        </p:nvPicPr>
        <p:blipFill>
          <a:blip r:embed="rId4" cstate="print"/>
          <a:srcRect/>
          <a:stretch>
            <a:fillRect/>
          </a:stretch>
        </p:blipFill>
        <p:spPr bwMode="auto">
          <a:xfrm>
            <a:off x="250825" y="1161761"/>
            <a:ext cx="2035175" cy="1784639"/>
          </a:xfrm>
          <a:prstGeom prst="rect">
            <a:avLst/>
          </a:prstGeom>
          <a:noFill/>
        </p:spPr>
      </p:pic>
      <p:pic>
        <p:nvPicPr>
          <p:cNvPr id="1031" name="Picture 7" descr="C:\Users\Linda\AppData\Local\Microsoft\Windows\Temporary Internet Files\Content.IE5\TA25YE09\MC900437783[1].wmf"/>
          <p:cNvPicPr>
            <a:picLocks noChangeAspect="1" noChangeArrowheads="1"/>
          </p:cNvPicPr>
          <p:nvPr/>
        </p:nvPicPr>
        <p:blipFill>
          <a:blip r:embed="rId5" cstate="print"/>
          <a:srcRect/>
          <a:stretch>
            <a:fillRect/>
          </a:stretch>
        </p:blipFill>
        <p:spPr bwMode="auto">
          <a:xfrm>
            <a:off x="6858000" y="1066072"/>
            <a:ext cx="2057400" cy="1804128"/>
          </a:xfrm>
          <a:prstGeom prst="rect">
            <a:avLst/>
          </a:prstGeom>
          <a:noFill/>
        </p:spPr>
      </p:pic>
      <p:pic>
        <p:nvPicPr>
          <p:cNvPr id="1033" name="Picture 9" descr="Libertari..."/>
          <p:cNvPicPr>
            <a:picLocks noChangeAspect="1" noChangeArrowheads="1"/>
          </p:cNvPicPr>
          <p:nvPr/>
        </p:nvPicPr>
        <p:blipFill>
          <a:blip r:embed="rId6" cstate="print"/>
          <a:srcRect/>
          <a:stretch>
            <a:fillRect/>
          </a:stretch>
        </p:blipFill>
        <p:spPr bwMode="auto">
          <a:xfrm>
            <a:off x="1981200" y="5029200"/>
            <a:ext cx="1600200" cy="1600202"/>
          </a:xfrm>
          <a:prstGeom prst="rect">
            <a:avLst/>
          </a:prstGeom>
          <a:noFill/>
        </p:spPr>
      </p:pic>
      <p:pic>
        <p:nvPicPr>
          <p:cNvPr id="1035" name="Picture 11" descr="tea-party..."/>
          <p:cNvPicPr>
            <a:picLocks noChangeAspect="1" noChangeArrowheads="1"/>
          </p:cNvPicPr>
          <p:nvPr/>
        </p:nvPicPr>
        <p:blipFill>
          <a:blip r:embed="rId7" cstate="print"/>
          <a:srcRect/>
          <a:stretch>
            <a:fillRect/>
          </a:stretch>
        </p:blipFill>
        <p:spPr bwMode="auto">
          <a:xfrm>
            <a:off x="6324600" y="4953000"/>
            <a:ext cx="1838325" cy="1399081"/>
          </a:xfrm>
          <a:prstGeom prst="rect">
            <a:avLst/>
          </a:prstGeom>
          <a:noFill/>
        </p:spPr>
      </p:pic>
      <p:pic>
        <p:nvPicPr>
          <p:cNvPr id="1037" name="Picture 13" descr="Socialist..."/>
          <p:cNvPicPr>
            <a:picLocks noChangeAspect="1" noChangeArrowheads="1"/>
          </p:cNvPicPr>
          <p:nvPr/>
        </p:nvPicPr>
        <p:blipFill>
          <a:blip r:embed="rId8" cstate="print"/>
          <a:srcRect/>
          <a:stretch>
            <a:fillRect/>
          </a:stretch>
        </p:blipFill>
        <p:spPr bwMode="auto">
          <a:xfrm>
            <a:off x="7010400" y="3124200"/>
            <a:ext cx="1523999" cy="1524000"/>
          </a:xfrm>
          <a:prstGeom prst="rect">
            <a:avLst/>
          </a:prstGeom>
          <a:noFill/>
        </p:spPr>
      </p:pic>
      <p:pic>
        <p:nvPicPr>
          <p:cNvPr id="1039" name="Picture 15" descr="Green Par..."/>
          <p:cNvPicPr>
            <a:picLocks noChangeAspect="1" noChangeArrowheads="1"/>
          </p:cNvPicPr>
          <p:nvPr/>
        </p:nvPicPr>
        <p:blipFill>
          <a:blip r:embed="rId9" cstate="print"/>
          <a:srcRect/>
          <a:stretch>
            <a:fillRect/>
          </a:stretch>
        </p:blipFill>
        <p:spPr bwMode="auto">
          <a:xfrm>
            <a:off x="4419600" y="5029200"/>
            <a:ext cx="1447800" cy="1537173"/>
          </a:xfrm>
          <a:prstGeom prst="rect">
            <a:avLst/>
          </a:prstGeom>
          <a:noFill/>
        </p:spPr>
      </p:pic>
      <p:pic>
        <p:nvPicPr>
          <p:cNvPr id="1041" name="Picture 17" descr="http://www.liveuselections.info/wp-content/themes/Purelation/images/125x125_04.png"/>
          <p:cNvPicPr>
            <a:picLocks noChangeAspect="1" noChangeArrowheads="1"/>
          </p:cNvPicPr>
          <p:nvPr/>
        </p:nvPicPr>
        <p:blipFill>
          <a:blip r:embed="rId10" cstate="print"/>
          <a:srcRect/>
          <a:stretch>
            <a:fillRect/>
          </a:stretch>
        </p:blipFill>
        <p:spPr bwMode="auto">
          <a:xfrm>
            <a:off x="2286000" y="2362200"/>
            <a:ext cx="1981200" cy="1981200"/>
          </a:xfrm>
          <a:prstGeom prst="rect">
            <a:avLst/>
          </a:prstGeom>
          <a:noFill/>
        </p:spPr>
      </p:pic>
      <p:pic>
        <p:nvPicPr>
          <p:cNvPr id="1043" name="Picture 19" descr="http://ts1.mm.bing.net/images/thumbnail.aspx?q=4951896075600912&amp;id=6f1659e995fce36efad1b3208f42c5d2"/>
          <p:cNvPicPr>
            <a:picLocks noChangeAspect="1" noChangeArrowheads="1"/>
          </p:cNvPicPr>
          <p:nvPr/>
        </p:nvPicPr>
        <p:blipFill>
          <a:blip r:embed="rId11" cstate="print"/>
          <a:srcRect/>
          <a:stretch>
            <a:fillRect/>
          </a:stretch>
        </p:blipFill>
        <p:spPr bwMode="auto">
          <a:xfrm>
            <a:off x="152400" y="3124200"/>
            <a:ext cx="1752599" cy="1752600"/>
          </a:xfrm>
          <a:prstGeom prst="rect">
            <a:avLst/>
          </a:prstGeom>
          <a:solidFill>
            <a:schemeClr val="accent2">
              <a:lumMod val="40000"/>
              <a:lumOff val="60000"/>
            </a:schemeClr>
          </a:solid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22" presetClass="entr" presetSubtype="1" fill="hold" grpId="0" nodeType="after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031"/>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1043"/>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1033"/>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103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035"/>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nodeType="afterEffect">
                                  <p:stCondLst>
                                    <p:cond delay="0"/>
                                  </p:stCondLst>
                                  <p:childTnLst>
                                    <p:set>
                                      <p:cBhvr>
                                        <p:cTn id="36" dur="1" fill="hold">
                                          <p:stCondLst>
                                            <p:cond delay="0"/>
                                          </p:stCondLst>
                                        </p:cTn>
                                        <p:tgtEl>
                                          <p:spTgt spid="1037"/>
                                        </p:tgtEl>
                                        <p:attrNameLst>
                                          <p:attrName>style.visibility</p:attrName>
                                        </p:attrNameLst>
                                      </p:cBhvr>
                                      <p:to>
                                        <p:strVal val="visible"/>
                                      </p:to>
                                    </p:set>
                                  </p:childTnLst>
                                </p:cTn>
                              </p:par>
                            </p:childTnLst>
                          </p:cTn>
                        </p:par>
                        <p:par>
                          <p:cTn id="37" fill="hold">
                            <p:stCondLst>
                              <p:cond delay="0"/>
                            </p:stCondLst>
                            <p:childTnLst>
                              <p:par>
                                <p:cTn id="38" presetID="9" presetClass="entr" presetSubtype="0" fill="hold" nodeType="afterEffect">
                                  <p:stCondLst>
                                    <p:cond delay="0"/>
                                  </p:stCondLst>
                                  <p:childTnLst>
                                    <p:set>
                                      <p:cBhvr>
                                        <p:cTn id="39" dur="1" fill="hold">
                                          <p:stCondLst>
                                            <p:cond delay="0"/>
                                          </p:stCondLst>
                                        </p:cTn>
                                        <p:tgtEl>
                                          <p:spTgt spid="1041"/>
                                        </p:tgtEl>
                                        <p:attrNameLst>
                                          <p:attrName>style.visibility</p:attrName>
                                        </p:attrNameLst>
                                      </p:cBhvr>
                                      <p:to>
                                        <p:strVal val="visible"/>
                                      </p:to>
                                    </p:set>
                                    <p:animEffect transition="in" filter="dissolve">
                                      <p:cBhvr>
                                        <p:cTn id="40" dur="500"/>
                                        <p:tgtEl>
                                          <p:spTgt spid="1041"/>
                                        </p:tgtEl>
                                      </p:cBhvr>
                                    </p:animEffect>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1026"/>
                                        </p:tgtEl>
                                        <p:attrNameLst>
                                          <p:attrName>style.visibility</p:attrName>
                                        </p:attrNameLst>
                                      </p:cBhvr>
                                      <p:to>
                                        <p:strVal val="visible"/>
                                      </p:to>
                                    </p:set>
                                    <p:animEffect transition="in" filter="dissolve">
                                      <p:cBhvr>
                                        <p:cTn id="4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0"/>
            <a:ext cx="7772400" cy="1143000"/>
          </a:xfrm>
        </p:spPr>
        <p:txBody>
          <a:bodyPr anchor="ctr"/>
          <a:lstStyle/>
          <a:p>
            <a:r>
              <a:rPr lang="en-US" sz="5400" dirty="0" smtClean="0"/>
              <a:t>Why Should Citizens Vote?</a:t>
            </a:r>
            <a:endParaRPr lang="en-US" sz="5400" dirty="0"/>
          </a:p>
        </p:txBody>
      </p:sp>
      <p:sp>
        <p:nvSpPr>
          <p:cNvPr id="5" name="Text Placeholder 4"/>
          <p:cNvSpPr>
            <a:spLocks noGrp="1"/>
          </p:cNvSpPr>
          <p:nvPr>
            <p:ph type="body" idx="1"/>
          </p:nvPr>
        </p:nvSpPr>
        <p:spPr>
          <a:xfrm>
            <a:off x="1524000" y="914400"/>
            <a:ext cx="7162800" cy="1752600"/>
          </a:xfrm>
        </p:spPr>
        <p:txBody>
          <a:bodyPr anchor="ctr">
            <a:normAutofit/>
          </a:bodyPr>
          <a:lstStyle/>
          <a:p>
            <a:pPr algn="ctr"/>
            <a:r>
              <a:rPr lang="en-US" sz="2400" i="1" dirty="0" smtClean="0">
                <a:solidFill>
                  <a:srgbClr val="F95207"/>
                </a:solidFill>
              </a:rPr>
              <a:t>“I plead for a patriotism of good citizenship in low places and in high places, in season and out of season.”</a:t>
            </a:r>
            <a:r>
              <a:rPr lang="en-US" sz="2400" i="1" dirty="0" smtClean="0">
                <a:solidFill>
                  <a:srgbClr val="FFC000"/>
                </a:solidFill>
              </a:rPr>
              <a:t> </a:t>
            </a:r>
          </a:p>
          <a:p>
            <a:pPr algn="ctr"/>
            <a:r>
              <a:rPr lang="en-US" sz="1200" dirty="0" smtClean="0"/>
              <a:t>Will Hayes, Chairman of the Republican National Committee (1918–21)</a:t>
            </a:r>
          </a:p>
          <a:p>
            <a:pPr algn="ctr"/>
            <a:r>
              <a:rPr lang="en-US" sz="1200" dirty="0" smtClean="0"/>
              <a:t>http://en.wikipedia.org/wiki/Will_H._Hays</a:t>
            </a:r>
          </a:p>
          <a:p>
            <a:pPr algn="ctr"/>
            <a:r>
              <a:rPr lang="en-US" sz="1200" dirty="0" smtClean="0"/>
              <a:t>Audio from loc.gov</a:t>
            </a:r>
          </a:p>
          <a:p>
            <a:pPr algn="ctr"/>
            <a:endParaRPr lang="en-US" sz="1200" dirty="0" smtClean="0"/>
          </a:p>
        </p:txBody>
      </p:sp>
      <p:sp>
        <p:nvSpPr>
          <p:cNvPr id="6" name="TextBox 5"/>
          <p:cNvSpPr txBox="1"/>
          <p:nvPr/>
        </p:nvSpPr>
        <p:spPr>
          <a:xfrm>
            <a:off x="82904" y="3075325"/>
            <a:ext cx="8908696" cy="3477875"/>
          </a:xfrm>
          <a:prstGeom prst="rect">
            <a:avLst/>
          </a:prstGeom>
          <a:noFill/>
        </p:spPr>
        <p:txBody>
          <a:bodyPr wrap="square" rtlCol="0">
            <a:spAutoFit/>
          </a:bodyPr>
          <a:lstStyle/>
          <a:p>
            <a:pPr>
              <a:buClr>
                <a:srgbClr val="C00000"/>
              </a:buClr>
              <a:buFont typeface="Wingdings" pitchFamily="2" charset="2"/>
              <a:buChar char="Ø"/>
            </a:pPr>
            <a:r>
              <a:rPr lang="en-US" sz="2000" dirty="0" smtClean="0"/>
              <a:t>I plead for a patriotism in peace as well as in war.</a:t>
            </a:r>
          </a:p>
          <a:p>
            <a:pPr>
              <a:buClr>
                <a:srgbClr val="C00000"/>
              </a:buClr>
              <a:buFont typeface="Wingdings" pitchFamily="2" charset="2"/>
              <a:buChar char="Ø"/>
            </a:pPr>
            <a:r>
              <a:rPr lang="en-US" sz="2000" dirty="0" smtClean="0"/>
              <a:t>Let us have the patriotism which moves men to make their country's welfare their own business</a:t>
            </a:r>
          </a:p>
          <a:p>
            <a:pPr>
              <a:buClr>
                <a:srgbClr val="C00000"/>
              </a:buClr>
              <a:buFont typeface="Wingdings" pitchFamily="2" charset="2"/>
              <a:buChar char="Ø"/>
            </a:pPr>
            <a:r>
              <a:rPr lang="en-US" sz="2000" dirty="0" smtClean="0"/>
              <a:t>Good government is certain in no other way. </a:t>
            </a:r>
          </a:p>
          <a:p>
            <a:pPr>
              <a:buClr>
                <a:srgbClr val="C00000"/>
              </a:buClr>
              <a:buFont typeface="Wingdings" pitchFamily="2" charset="2"/>
              <a:buChar char="Ø"/>
            </a:pPr>
            <a:r>
              <a:rPr lang="en-US" sz="2000" dirty="0" smtClean="0"/>
              <a:t>What we need in this country is not less politics, but more attention to politics.</a:t>
            </a:r>
          </a:p>
          <a:p>
            <a:pPr>
              <a:buClr>
                <a:srgbClr val="C00000"/>
              </a:buClr>
              <a:buFont typeface="Wingdings" pitchFamily="2" charset="2"/>
              <a:buChar char="Ø"/>
            </a:pPr>
            <a:r>
              <a:rPr lang="en-US" sz="2000" i="1" dirty="0" smtClean="0">
                <a:solidFill>
                  <a:schemeClr val="bg1"/>
                </a:solidFill>
              </a:rPr>
              <a:t>(Political Party participation is the only) </a:t>
            </a:r>
            <a:r>
              <a:rPr lang="en-US" sz="2000" dirty="0" smtClean="0"/>
              <a:t>instrument through which all individuals can apply their patriotism.</a:t>
            </a:r>
          </a:p>
          <a:p>
            <a:pPr>
              <a:buClr>
                <a:srgbClr val="C00000"/>
              </a:buClr>
              <a:buFont typeface="Wingdings" pitchFamily="2" charset="2"/>
              <a:buChar char="Ø"/>
            </a:pPr>
            <a:r>
              <a:rPr lang="en-US" sz="2000" dirty="0" smtClean="0"/>
              <a:t>I have no use for the individual who is too busy to take part in politics.</a:t>
            </a:r>
          </a:p>
          <a:p>
            <a:pPr>
              <a:buClr>
                <a:srgbClr val="C00000"/>
              </a:buClr>
              <a:buFont typeface="Wingdings" pitchFamily="2" charset="2"/>
              <a:buChar char="Ø"/>
            </a:pPr>
            <a:r>
              <a:rPr lang="en-US" sz="2000" dirty="0" smtClean="0"/>
              <a:t>Whatever happens he is riding on another person's ticket.</a:t>
            </a:r>
          </a:p>
          <a:p>
            <a:endParaRPr lang="en-US" sz="2000" dirty="0" smtClean="0"/>
          </a:p>
        </p:txBody>
      </p:sp>
      <p:pic>
        <p:nvPicPr>
          <p:cNvPr id="7" name="Why vote.wav">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0" y="1334885"/>
            <a:ext cx="1447800" cy="179659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up)">
                                      <p:cBhvr>
                                        <p:cTn id="15" dur="500"/>
                                        <p:tgtEl>
                                          <p:spTgt spid="5">
                                            <p:txEl>
                                              <p:pRg st="0" end="0"/>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up)">
                                      <p:cBhvr>
                                        <p:cTn id="18" dur="500"/>
                                        <p:tgtEl>
                                          <p:spTgt spid="5">
                                            <p:txEl>
                                              <p:pRg st="1" end="1"/>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up)">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wipe(up)">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mediacall" presetSubtype="0" fill="hold" nodeType="clickEffect">
                                  <p:stCondLst>
                                    <p:cond delay="0"/>
                                  </p:stCondLst>
                                  <p:childTnLst>
                                    <p:cmd type="call" cmd="playFrom(13)">
                                      <p:cBhvr>
                                        <p:cTn id="30" dur="301222" fill="hold"/>
                                        <p:tgtEl>
                                          <p:spTgt spid="7"/>
                                        </p:tgtEl>
                                      </p:cBhvr>
                                    </p:cmd>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slide(fromBottom)">
                                      <p:cBhvr>
                                        <p:cTn id="35" dur="500"/>
                                        <p:tgtEl>
                                          <p:spTgt spid="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Effect transition="in" filter="slide(fromBottom)">
                                      <p:cBhvr>
                                        <p:cTn id="40" dur="500"/>
                                        <p:tgtEl>
                                          <p:spTgt spid="6">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slide(fromBottom)">
                                      <p:cBhvr>
                                        <p:cTn id="45" dur="500"/>
                                        <p:tgtEl>
                                          <p:spTgt spid="6">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nodeType="clickEffect">
                                  <p:stCondLst>
                                    <p:cond delay="0"/>
                                  </p:stCondLst>
                                  <p:childTnLst>
                                    <p:set>
                                      <p:cBhvr>
                                        <p:cTn id="49" dur="1" fill="hold">
                                          <p:stCondLst>
                                            <p:cond delay="0"/>
                                          </p:stCondLst>
                                        </p:cTn>
                                        <p:tgtEl>
                                          <p:spTgt spid="6">
                                            <p:txEl>
                                              <p:pRg st="3" end="3"/>
                                            </p:txEl>
                                          </p:spTgt>
                                        </p:tgtEl>
                                        <p:attrNameLst>
                                          <p:attrName>style.visibility</p:attrName>
                                        </p:attrNameLst>
                                      </p:cBhvr>
                                      <p:to>
                                        <p:strVal val="visible"/>
                                      </p:to>
                                    </p:set>
                                    <p:animEffect transition="in" filter="slide(fromBottom)">
                                      <p:cBhvr>
                                        <p:cTn id="50" dur="500"/>
                                        <p:tgtEl>
                                          <p:spTgt spid="6">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Effect transition="in" filter="slide(fromBottom)">
                                      <p:cBhvr>
                                        <p:cTn id="55" dur="500"/>
                                        <p:tgtEl>
                                          <p:spTgt spid="6">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nodeType="clickEffect">
                                  <p:stCondLst>
                                    <p:cond delay="0"/>
                                  </p:stCondLst>
                                  <p:childTnLst>
                                    <p:set>
                                      <p:cBhvr>
                                        <p:cTn id="59" dur="1" fill="hold">
                                          <p:stCondLst>
                                            <p:cond delay="0"/>
                                          </p:stCondLst>
                                        </p:cTn>
                                        <p:tgtEl>
                                          <p:spTgt spid="6">
                                            <p:txEl>
                                              <p:pRg st="5" end="5"/>
                                            </p:txEl>
                                          </p:spTgt>
                                        </p:tgtEl>
                                        <p:attrNameLst>
                                          <p:attrName>style.visibility</p:attrName>
                                        </p:attrNameLst>
                                      </p:cBhvr>
                                      <p:to>
                                        <p:strVal val="visible"/>
                                      </p:to>
                                    </p:set>
                                    <p:animEffect transition="in" filter="slide(fromBottom)">
                                      <p:cBhvr>
                                        <p:cTn id="60" dur="500"/>
                                        <p:tgtEl>
                                          <p:spTgt spid="6">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nodeType="clickEffect">
                                  <p:stCondLst>
                                    <p:cond delay="0"/>
                                  </p:stCondLst>
                                  <p:childTnLst>
                                    <p:set>
                                      <p:cBhvr>
                                        <p:cTn id="64" dur="1" fill="hold">
                                          <p:stCondLst>
                                            <p:cond delay="0"/>
                                          </p:stCondLst>
                                        </p:cTn>
                                        <p:tgtEl>
                                          <p:spTgt spid="6">
                                            <p:txEl>
                                              <p:pRg st="6" end="6"/>
                                            </p:txEl>
                                          </p:spTgt>
                                        </p:tgtEl>
                                        <p:attrNameLst>
                                          <p:attrName>style.visibility</p:attrName>
                                        </p:attrNameLst>
                                      </p:cBhvr>
                                      <p:to>
                                        <p:strVal val="visible"/>
                                      </p:to>
                                    </p:set>
                                    <p:animEffect transition="in" filter="slide(fromBottom)">
                                      <p:cBhvr>
                                        <p:cTn id="6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66"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4" grpId="0"/>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10198</TotalTime>
  <Words>2347</Words>
  <Application>Microsoft Macintosh PowerPoint</Application>
  <PresentationFormat>On-screen Show (4:3)</PresentationFormat>
  <Paragraphs>239</Paragraphs>
  <Slides>26</Slides>
  <Notes>12</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Party Politics</vt:lpstr>
      <vt:lpstr>Vocabulary</vt:lpstr>
      <vt:lpstr>Learning Target ELA.03.WRP.01.02</vt:lpstr>
      <vt:lpstr>Learning Target SS.06.GRR.01.02</vt:lpstr>
      <vt:lpstr>Learning Target SS.04.WHL.01.02</vt:lpstr>
      <vt:lpstr>What is the purpose of Government?</vt:lpstr>
      <vt:lpstr>Democracy:</vt:lpstr>
      <vt:lpstr>Why Do We Need Political Parties?</vt:lpstr>
      <vt:lpstr>Why Should Citizens Vote?</vt:lpstr>
      <vt:lpstr>What is the purpose of political parties?</vt:lpstr>
      <vt:lpstr>Did we get the best leader?</vt:lpstr>
      <vt:lpstr>What is the purpose of political parties?</vt:lpstr>
      <vt:lpstr>What is the purpose of political parties?</vt:lpstr>
      <vt:lpstr>Okay, so we are not guaranteed the best leader,</vt:lpstr>
      <vt:lpstr>Back to the beginning</vt:lpstr>
      <vt:lpstr>Vocabulary</vt:lpstr>
      <vt:lpstr>Vocabulary</vt:lpstr>
      <vt:lpstr>Political Parties</vt:lpstr>
      <vt:lpstr>Purpose of Political Parties</vt:lpstr>
      <vt:lpstr>What is the best way to run the government?</vt:lpstr>
      <vt:lpstr>TASKS:</vt:lpstr>
      <vt:lpstr>Assessments</vt:lpstr>
      <vt:lpstr>Big Idea</vt:lpstr>
      <vt:lpstr>Candidate Research</vt:lpstr>
      <vt:lpstr>Presenting Research:  (Turn in before working on Presenting President)</vt:lpstr>
      <vt:lpstr>Presenting Your President: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Party Politics</dc:title>
  <dc:creator>Linda</dc:creator>
  <cp:lastModifiedBy>Gina Mitchell</cp:lastModifiedBy>
  <cp:revision>75</cp:revision>
  <dcterms:created xsi:type="dcterms:W3CDTF">2012-07-12T13:04:47Z</dcterms:created>
  <dcterms:modified xsi:type="dcterms:W3CDTF">2013-05-21T20:08:30Z</dcterms:modified>
</cp:coreProperties>
</file>